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9" r:id="rId2"/>
    <p:sldId id="306" r:id="rId3"/>
    <p:sldId id="300" r:id="rId4"/>
    <p:sldId id="302" r:id="rId5"/>
    <p:sldId id="307" r:id="rId6"/>
    <p:sldId id="308" r:id="rId7"/>
    <p:sldId id="309" r:id="rId8"/>
    <p:sldId id="303" r:id="rId9"/>
    <p:sldId id="268" r:id="rId10"/>
    <p:sldId id="304" r:id="rId11"/>
    <p:sldId id="29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60"/>
  </p:normalViewPr>
  <p:slideViewPr>
    <p:cSldViewPr snapToGrid="0">
      <p:cViewPr>
        <p:scale>
          <a:sx n="66" d="100"/>
          <a:sy n="66" d="100"/>
        </p:scale>
        <p:origin x="14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252A1-053F-411F-91EE-873E15596D48}" type="datetimeFigureOut">
              <a:rPr lang="en-US" smtClean="0"/>
              <a:t>9/27/2017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01C77C-4466-4592-A1BF-9EEEA983695D}" type="slidenum">
              <a:rPr lang="en-US" smtClean="0"/>
              <a:t>‹#›</a:t>
            </a:fld>
            <a:endParaRPr lang="en-US" dirty="0"/>
          </a:p>
        </p:txBody>
      </p:sp>
    </p:spTree>
    <p:extLst>
      <p:ext uri="{BB962C8B-B14F-4D97-AF65-F5344CB8AC3E}">
        <p14:creationId xmlns:p14="http://schemas.microsoft.com/office/powerpoint/2010/main" val="345692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158061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401963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116456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85037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190700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53441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176610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71579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379558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313852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EE2978-147C-49AB-94DF-8C54AE1B99E9}" type="datetimeFigureOut">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EA8F5E-B07D-4B2E-A5BD-52E68489B479}" type="slidenum">
              <a:rPr lang="en-US" smtClean="0"/>
              <a:t>‹#›</a:t>
            </a:fld>
            <a:endParaRPr lang="en-US" dirty="0"/>
          </a:p>
        </p:txBody>
      </p:sp>
    </p:spTree>
    <p:extLst>
      <p:ext uri="{BB962C8B-B14F-4D97-AF65-F5344CB8AC3E}">
        <p14:creationId xmlns:p14="http://schemas.microsoft.com/office/powerpoint/2010/main" val="385732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E2978-147C-49AB-94DF-8C54AE1B99E9}" type="datetimeFigureOut">
              <a:rPr lang="en-US" smtClean="0"/>
              <a:t>9/27/2017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A8F5E-B07D-4B2E-A5BD-52E68489B479}" type="slidenum">
              <a:rPr lang="en-US" smtClean="0"/>
              <a:t>‹#›</a:t>
            </a:fld>
            <a:endParaRPr lang="en-US" dirty="0"/>
          </a:p>
        </p:txBody>
      </p:sp>
    </p:spTree>
    <p:extLst>
      <p:ext uri="{BB962C8B-B14F-4D97-AF65-F5344CB8AC3E}">
        <p14:creationId xmlns:p14="http://schemas.microsoft.com/office/powerpoint/2010/main" val="328216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Lenbom@co.chippewa.wi.us" TargetMode="External"/><Relationship Id="rId2" Type="http://schemas.openxmlformats.org/officeDocument/2006/relationships/hyperlink" Target="mailto:jean.durch@champsoftware.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ampsoftware.na2.teamsupport.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hampsoftware.ideas.aha.io/idea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374913" y="609235"/>
            <a:ext cx="7182678" cy="4961358"/>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endParaRPr lang="en-US" dirty="0"/>
          </a:p>
          <a:p>
            <a:pPr algn="ctr">
              <a:buNone/>
            </a:pPr>
            <a:endParaRPr lang="en-US" dirty="0"/>
          </a:p>
          <a:p>
            <a:pPr algn="ctr">
              <a:buNone/>
            </a:pPr>
            <a:endParaRPr lang="en-US" dirty="0"/>
          </a:p>
          <a:p>
            <a:pPr algn="ctr">
              <a:buNone/>
            </a:pPr>
            <a:endParaRPr lang="en-US" dirty="0"/>
          </a:p>
          <a:p>
            <a:pPr algn="ctr">
              <a:buNone/>
            </a:pPr>
            <a:endParaRPr lang="en-US" dirty="0"/>
          </a:p>
          <a:p>
            <a:pPr algn="ctr">
              <a:buNone/>
            </a:pPr>
            <a:endParaRPr lang="en-US" dirty="0"/>
          </a:p>
          <a:p>
            <a:pPr algn="ctr"/>
            <a:r>
              <a:rPr lang="en-US" sz="2400" dirty="0">
                <a:solidFill>
                  <a:schemeClr val="accent2"/>
                </a:solidFill>
                <a:latin typeface="Arial" panose="020B0604020202020204" pitchFamily="34" charset="0"/>
              </a:rPr>
              <a:t>Your phone is muted upon entry.</a:t>
            </a:r>
          </a:p>
          <a:p>
            <a:pPr algn="ctr"/>
            <a:r>
              <a:rPr lang="en-US" sz="2400" dirty="0">
                <a:solidFill>
                  <a:schemeClr val="accent2"/>
                </a:solidFill>
                <a:latin typeface="Arial" panose="020B0604020202020204" pitchFamily="34" charset="0"/>
              </a:rPr>
              <a:t>Do not place your phone on hold.</a:t>
            </a:r>
          </a:p>
          <a:p>
            <a:pPr algn="ctr"/>
            <a:endParaRPr lang="en-US" sz="2400" dirty="0"/>
          </a:p>
        </p:txBody>
      </p:sp>
      <p:sp>
        <p:nvSpPr>
          <p:cNvPr id="4" name="TextBox 4">
            <a:extLst>
              <a:ext uri="{FF2B5EF4-FFF2-40B4-BE49-F238E27FC236}">
                <a16:creationId xmlns:a16="http://schemas.microsoft.com/office/drawing/2014/main" id="{AA84EEF2-AB3B-427F-918A-3E463AE086B2}"/>
              </a:ext>
            </a:extLst>
          </p:cNvPr>
          <p:cNvSpPr txBox="1">
            <a:spLocks noChangeArrowheads="1"/>
          </p:cNvSpPr>
          <p:nvPr/>
        </p:nvSpPr>
        <p:spPr bwMode="auto">
          <a:xfrm>
            <a:off x="2536187" y="1072766"/>
            <a:ext cx="4860131" cy="2554545"/>
          </a:xfrm>
          <a:prstGeom prst="rect">
            <a:avLst/>
          </a:prstGeom>
          <a:noFill/>
          <a:ln w="9525">
            <a:noFill/>
            <a:miter lim="800000"/>
            <a:headEnd/>
            <a:tailEnd/>
          </a:ln>
        </p:spPr>
        <p:txBody>
          <a:bodyPr>
            <a:spAutoFit/>
          </a:bodyPr>
          <a:lstStyle/>
          <a:p>
            <a:pPr algn="ctr"/>
            <a:r>
              <a:rPr lang="en-CA" sz="3200" b="1" dirty="0"/>
              <a:t>Welcome to the </a:t>
            </a:r>
          </a:p>
          <a:p>
            <a:pPr algn="ctr"/>
            <a:r>
              <a:rPr lang="en-CA" sz="3200" b="1" dirty="0"/>
              <a:t>Wisconsin User Group Meeting!</a:t>
            </a:r>
          </a:p>
          <a:p>
            <a:pPr algn="ctr"/>
            <a:r>
              <a:rPr lang="en-CA" sz="3200" b="1" dirty="0"/>
              <a:t> </a:t>
            </a:r>
          </a:p>
          <a:p>
            <a:pPr algn="ctr"/>
            <a:r>
              <a:rPr lang="en-CA" sz="3200" b="1" dirty="0"/>
              <a:t>September 28, 2017</a:t>
            </a:r>
            <a:endParaRPr lang="en-CA" sz="2700" b="1" dirty="0">
              <a:solidFill>
                <a:schemeClr val="bg1"/>
              </a:solidFill>
            </a:endParaRPr>
          </a:p>
        </p:txBody>
      </p:sp>
      <p:pic>
        <p:nvPicPr>
          <p:cNvPr id="2" name="Picture 1">
            <a:extLst>
              <a:ext uri="{FF2B5EF4-FFF2-40B4-BE49-F238E27FC236}">
                <a16:creationId xmlns:a16="http://schemas.microsoft.com/office/drawing/2014/main" id="{35841B51-7B56-4E07-B7CA-BF2C5213BB4B}"/>
              </a:ext>
            </a:extLst>
          </p:cNvPr>
          <p:cNvPicPr>
            <a:picLocks noChangeAspect="1"/>
          </p:cNvPicPr>
          <p:nvPr/>
        </p:nvPicPr>
        <p:blipFill>
          <a:blip r:embed="rId3"/>
          <a:stretch>
            <a:fillRect/>
          </a:stretch>
        </p:blipFill>
        <p:spPr>
          <a:xfrm>
            <a:off x="3753264" y="5656111"/>
            <a:ext cx="2012269" cy="980123"/>
          </a:xfrm>
          <a:prstGeom prst="rect">
            <a:avLst/>
          </a:prstGeom>
        </p:spPr>
      </p:pic>
    </p:spTree>
    <p:extLst>
      <p:ext uri="{BB962C8B-B14F-4D97-AF65-F5344CB8AC3E}">
        <p14:creationId xmlns:p14="http://schemas.microsoft.com/office/powerpoint/2010/main" val="18453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524000" y="839109"/>
            <a:ext cx="7072580" cy="5182957"/>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endParaRPr lang="en-US" dirty="0"/>
          </a:p>
          <a:p>
            <a:pPr lvl="0">
              <a:buNone/>
            </a:pPr>
            <a:endParaRPr lang="en-US" sz="2400" dirty="0"/>
          </a:p>
          <a:p>
            <a:pPr lvl="0" algn="ctr">
              <a:buNone/>
            </a:pPr>
            <a:r>
              <a:rPr lang="en-US" b="1" dirty="0"/>
              <a:t>Next Meeting Date and Plan</a:t>
            </a:r>
          </a:p>
          <a:p>
            <a:pPr lvl="0" algn="ctr"/>
            <a:endParaRPr lang="en-US" sz="2400" dirty="0"/>
          </a:p>
          <a:p>
            <a:pPr lvl="0" algn="ctr"/>
            <a:endParaRPr lang="en-US" sz="2400" dirty="0"/>
          </a:p>
          <a:p>
            <a:pPr lvl="0" algn="ctr">
              <a:buNone/>
            </a:pPr>
            <a:r>
              <a:rPr lang="en-US" sz="2800" b="1" i="1" dirty="0"/>
              <a:t>Thursday, November 30, 2017</a:t>
            </a:r>
          </a:p>
          <a:p>
            <a:pPr lvl="0" algn="ctr"/>
            <a:endParaRPr lang="en-US" sz="2800" b="1" i="1" dirty="0"/>
          </a:p>
          <a:p>
            <a:pPr lvl="0" algn="ctr">
              <a:buNone/>
            </a:pPr>
            <a:r>
              <a:rPr lang="en-US" sz="2800" b="1" i="1" dirty="0"/>
              <a:t>10:00 a.m.</a:t>
            </a:r>
          </a:p>
          <a:p>
            <a:pPr lvl="0" algn="ctr">
              <a:buNone/>
            </a:pPr>
            <a:endParaRPr lang="en-US" sz="2800" dirty="0"/>
          </a:p>
          <a:p>
            <a:pPr lvl="0" algn="ctr">
              <a:buNone/>
            </a:pPr>
            <a:endParaRPr lang="en-US" sz="2800" dirty="0"/>
          </a:p>
        </p:txBody>
      </p:sp>
    </p:spTree>
    <p:extLst>
      <p:ext uri="{BB962C8B-B14F-4D97-AF65-F5344CB8AC3E}">
        <p14:creationId xmlns:p14="http://schemas.microsoft.com/office/powerpoint/2010/main" val="355273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D9B5FE1-82F3-45F0-AA4A-8A70E4E939EC}"/>
              </a:ext>
            </a:extLst>
          </p:cNvPr>
          <p:cNvSpPr>
            <a:spLocks noChangeArrowheads="1"/>
          </p:cNvSpPr>
          <p:nvPr/>
        </p:nvSpPr>
        <p:spPr bwMode="auto">
          <a:xfrm>
            <a:off x="1437373" y="482088"/>
            <a:ext cx="7239000" cy="5896999"/>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CA" altLang="en-US" sz="2400" b="1" i="1" dirty="0">
              <a:latin typeface="Arial Black" panose="020B0A04020102020204" pitchFamily="34" charset="0"/>
            </a:endParaRPr>
          </a:p>
          <a:p>
            <a:pPr eaLnBrk="1" hangingPunct="1">
              <a:buNone/>
            </a:pPr>
            <a:r>
              <a:rPr lang="en-CA" dirty="0"/>
              <a:t>Thank You to Eau Claire City County Health Department and Pierce County Health Department for Presenting Today! </a:t>
            </a:r>
          </a:p>
          <a:p>
            <a:pPr eaLnBrk="1" hangingPunct="1">
              <a:buNone/>
            </a:pPr>
            <a:endParaRPr lang="en-CA" sz="2800" dirty="0"/>
          </a:p>
          <a:p>
            <a:pPr algn="ctr" eaLnBrk="1" hangingPunct="1">
              <a:buNone/>
            </a:pPr>
            <a:r>
              <a:rPr lang="en-CA" sz="2400" dirty="0"/>
              <a:t>If you have suggestions for topics to be covered at our next meeting please send them to Jenny Lenbom or </a:t>
            </a:r>
          </a:p>
          <a:p>
            <a:pPr algn="ctr" eaLnBrk="1" hangingPunct="1">
              <a:buNone/>
            </a:pPr>
            <a:r>
              <a:rPr lang="en-CA" sz="2400" dirty="0"/>
              <a:t>to Jean Durch.</a:t>
            </a:r>
          </a:p>
          <a:p>
            <a:pPr algn="ctr" eaLnBrk="1" hangingPunct="1">
              <a:buNone/>
            </a:pPr>
            <a:endParaRPr lang="en-CA" sz="2400" dirty="0">
              <a:solidFill>
                <a:schemeClr val="bg1"/>
              </a:solidFill>
            </a:endParaRPr>
          </a:p>
          <a:p>
            <a:pPr algn="ctr" eaLnBrk="1" hangingPunct="1">
              <a:buNone/>
            </a:pPr>
            <a:r>
              <a:rPr lang="en-CA" sz="2400" dirty="0">
                <a:solidFill>
                  <a:schemeClr val="bg1"/>
                </a:solidFill>
                <a:hlinkClick r:id="rId2"/>
              </a:rPr>
              <a:t>jean.durch@champsoftware.com</a:t>
            </a:r>
            <a:endParaRPr lang="en-CA" sz="2400" dirty="0">
              <a:solidFill>
                <a:schemeClr val="bg1"/>
              </a:solidFill>
            </a:endParaRPr>
          </a:p>
          <a:p>
            <a:pPr algn="ctr">
              <a:buNone/>
            </a:pPr>
            <a:r>
              <a:rPr lang="en-CA" sz="2400" dirty="0">
                <a:solidFill>
                  <a:schemeClr val="bg1"/>
                </a:solidFill>
                <a:hlinkClick r:id="rId3"/>
              </a:rPr>
              <a:t>JLenbom@co.chippewa.wi.us</a:t>
            </a:r>
            <a:endParaRPr lang="en-CA" sz="2400" dirty="0">
              <a:solidFill>
                <a:schemeClr val="bg1"/>
              </a:solidFill>
            </a:endParaRPr>
          </a:p>
          <a:p>
            <a:pPr algn="ctr">
              <a:buNone/>
              <a:defRPr/>
            </a:pPr>
            <a:endParaRPr lang="en-CA" altLang="en-US" sz="3600" b="1" i="1" dirty="0"/>
          </a:p>
        </p:txBody>
      </p:sp>
      <p:pic>
        <p:nvPicPr>
          <p:cNvPr id="4" name="Picture 2">
            <a:extLst>
              <a:ext uri="{FF2B5EF4-FFF2-40B4-BE49-F238E27FC236}">
                <a16:creationId xmlns:a16="http://schemas.microsoft.com/office/drawing/2014/main" id="{1E310C26-F54C-40B5-9BA6-F9C61164F7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71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401419" y="617510"/>
            <a:ext cx="7126356" cy="5626156"/>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b="1" dirty="0"/>
              <a:t>AGENDA</a:t>
            </a:r>
          </a:p>
          <a:p>
            <a:pPr algn="ctr">
              <a:buNone/>
            </a:pPr>
            <a:endParaRPr lang="en-US" dirty="0"/>
          </a:p>
          <a:p>
            <a:r>
              <a:rPr lang="en-US" sz="2400" dirty="0"/>
              <a:t>Welcome - Jennifer Lenbom &amp; Jean Durch</a:t>
            </a:r>
          </a:p>
          <a:p>
            <a:pPr lvl="0"/>
            <a:r>
              <a:rPr lang="en-US" sz="2400" dirty="0"/>
              <a:t>How Agencies Use Nightingale Notes for Prenatal Care Coordination –</a:t>
            </a:r>
          </a:p>
          <a:p>
            <a:pPr>
              <a:buNone/>
            </a:pPr>
            <a:r>
              <a:rPr lang="en-US" sz="2400" dirty="0"/>
              <a:t>   Eau Claire City County Health Department</a:t>
            </a:r>
          </a:p>
          <a:p>
            <a:pPr>
              <a:buNone/>
            </a:pPr>
            <a:r>
              <a:rPr lang="en-US" sz="2400" dirty="0"/>
              <a:t>   Diane H-Robinson, Pierce County Health Department               </a:t>
            </a:r>
          </a:p>
          <a:p>
            <a:pPr lvl="0"/>
            <a:r>
              <a:rPr lang="en-US" sz="2400" dirty="0"/>
              <a:t>New Customer Service Portal</a:t>
            </a:r>
          </a:p>
          <a:p>
            <a:pPr lvl="0"/>
            <a:r>
              <a:rPr lang="en-US" sz="2400" dirty="0"/>
              <a:t>Upcoming Topical Webinar</a:t>
            </a:r>
          </a:p>
          <a:p>
            <a:pPr lvl="0"/>
            <a:r>
              <a:rPr lang="en-US" sz="2400" dirty="0"/>
              <a:t>Updates and Sharing from Participants</a:t>
            </a:r>
          </a:p>
          <a:p>
            <a:pPr lvl="0"/>
            <a:r>
              <a:rPr lang="en-US" sz="2400" dirty="0"/>
              <a:t>Next Meeting Date and Plan</a:t>
            </a:r>
          </a:p>
          <a:p>
            <a:pPr lvl="0">
              <a:buNone/>
            </a:pPr>
            <a:endParaRPr lang="en-US" sz="2400" dirty="0"/>
          </a:p>
        </p:txBody>
      </p:sp>
    </p:spTree>
    <p:extLst>
      <p:ext uri="{BB962C8B-B14F-4D97-AF65-F5344CB8AC3E}">
        <p14:creationId xmlns:p14="http://schemas.microsoft.com/office/powerpoint/2010/main" val="374380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252331" y="951067"/>
            <a:ext cx="6997148" cy="4887492"/>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endParaRPr lang="en-US" dirty="0"/>
          </a:p>
          <a:p>
            <a:pPr lvl="0" algn="ctr">
              <a:buNone/>
            </a:pPr>
            <a:r>
              <a:rPr lang="en-US" sz="2800" b="1" dirty="0"/>
              <a:t>How Agencies Use Nightingale Notes</a:t>
            </a:r>
          </a:p>
          <a:p>
            <a:pPr lvl="0" algn="ctr">
              <a:buNone/>
            </a:pPr>
            <a:r>
              <a:rPr lang="en-US" sz="2800" b="1" dirty="0"/>
              <a:t> for Prenatal Care Coordination</a:t>
            </a:r>
          </a:p>
          <a:p>
            <a:pPr lvl="0" algn="ctr">
              <a:buNone/>
            </a:pPr>
            <a:r>
              <a:rPr lang="en-US" sz="2800" b="1" dirty="0"/>
              <a:t>Information Sharing by</a:t>
            </a:r>
            <a:endParaRPr lang="en-US" sz="2400" dirty="0"/>
          </a:p>
          <a:p>
            <a:pPr lvl="0">
              <a:buNone/>
            </a:pPr>
            <a:endParaRPr lang="en-US" sz="2400" dirty="0"/>
          </a:p>
          <a:p>
            <a:pPr>
              <a:buNone/>
            </a:pPr>
            <a:r>
              <a:rPr lang="en-US" sz="2400" dirty="0"/>
              <a:t>   Eau Claire City County Health Department</a:t>
            </a:r>
          </a:p>
          <a:p>
            <a:pPr>
              <a:buNone/>
            </a:pPr>
            <a:endParaRPr lang="en-US" sz="2400" dirty="0"/>
          </a:p>
          <a:p>
            <a:pPr>
              <a:buNone/>
            </a:pPr>
            <a:r>
              <a:rPr lang="en-US" sz="2400" dirty="0"/>
              <a:t>   Diane H-Robinson, Pierce County Health Department</a:t>
            </a:r>
          </a:p>
          <a:p>
            <a:pPr>
              <a:buNone/>
            </a:pPr>
            <a:endParaRPr lang="en-US" sz="2400" dirty="0"/>
          </a:p>
          <a:p>
            <a:pPr>
              <a:buNone/>
            </a:pPr>
            <a:endParaRPr lang="en-US" sz="2400" dirty="0"/>
          </a:p>
        </p:txBody>
      </p:sp>
    </p:spTree>
    <p:extLst>
      <p:ext uri="{BB962C8B-B14F-4D97-AF65-F5344CB8AC3E}">
        <p14:creationId xmlns:p14="http://schemas.microsoft.com/office/powerpoint/2010/main" val="357632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212574" y="1023775"/>
            <a:ext cx="7364895" cy="4813625"/>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endParaRPr lang="en-US" b="1" dirty="0"/>
          </a:p>
          <a:p>
            <a:pPr>
              <a:buNone/>
            </a:pPr>
            <a:r>
              <a:rPr lang="en-US" b="1" dirty="0"/>
              <a:t>New Customer Service Portal: </a:t>
            </a:r>
          </a:p>
          <a:p>
            <a:pPr>
              <a:buNone/>
            </a:pPr>
            <a:r>
              <a:rPr lang="en-US" b="1" dirty="0"/>
              <a:t>See Your Cases &amp; Vote on Ideas</a:t>
            </a:r>
          </a:p>
          <a:p>
            <a:pPr lvl="0">
              <a:buNone/>
            </a:pPr>
            <a:endParaRPr lang="en-US" sz="2400" dirty="0"/>
          </a:p>
          <a:p>
            <a:pPr lvl="0">
              <a:buNone/>
            </a:pPr>
            <a:r>
              <a:rPr lang="en-US" sz="2400" dirty="0"/>
              <a:t>The portal allows you to see cases you submit and the status of those cases. </a:t>
            </a:r>
          </a:p>
          <a:p>
            <a:pPr lvl="0">
              <a:buNone/>
            </a:pPr>
            <a:endParaRPr lang="en-US" sz="2400" dirty="0"/>
          </a:p>
          <a:p>
            <a:pPr lvl="0">
              <a:buNone/>
            </a:pPr>
            <a:r>
              <a:rPr lang="en-US" sz="2400" dirty="0"/>
              <a:t>The portal also lets you submit ideas for enhancements or new features to our Ideas page.</a:t>
            </a:r>
          </a:p>
          <a:p>
            <a:pPr lvl="0">
              <a:buNone/>
            </a:pPr>
            <a:endParaRPr lang="en-US" sz="2400" dirty="0"/>
          </a:p>
        </p:txBody>
      </p:sp>
    </p:spTree>
    <p:extLst>
      <p:ext uri="{BB962C8B-B14F-4D97-AF65-F5344CB8AC3E}">
        <p14:creationId xmlns:p14="http://schemas.microsoft.com/office/powerpoint/2010/main" val="284580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282148" y="742345"/>
            <a:ext cx="7364895" cy="5133713"/>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400" b="1" dirty="0"/>
              <a:t>Using the Customer Portal for the first time:</a:t>
            </a:r>
          </a:p>
          <a:p>
            <a:r>
              <a:rPr lang="en-US" sz="2400" dirty="0"/>
              <a:t>Go to </a:t>
            </a:r>
            <a:r>
              <a:rPr lang="en-US" sz="2400" dirty="0">
                <a:hlinkClick r:id="rId3"/>
              </a:rPr>
              <a:t>https://champsoftware.na2.teamsupport.com</a:t>
            </a:r>
            <a:endParaRPr lang="en-US" sz="2400" dirty="0"/>
          </a:p>
          <a:p>
            <a:r>
              <a:rPr lang="en-US" sz="2400" dirty="0"/>
              <a:t>Click </a:t>
            </a:r>
            <a:r>
              <a:rPr lang="en-US" sz="2400" b="1" dirty="0"/>
              <a:t>Log In</a:t>
            </a:r>
            <a:r>
              <a:rPr lang="en-US" sz="2400" dirty="0"/>
              <a:t> at the top right of the screen.</a:t>
            </a:r>
          </a:p>
          <a:p>
            <a:r>
              <a:rPr lang="en-US" sz="2400" dirty="0"/>
              <a:t>Click on </a:t>
            </a:r>
            <a:r>
              <a:rPr lang="en-US" sz="2400" b="1" dirty="0"/>
              <a:t>Create an account.</a:t>
            </a:r>
            <a:endParaRPr lang="en-US" sz="2400" dirty="0"/>
          </a:p>
          <a:p>
            <a:r>
              <a:rPr lang="en-US" sz="2400" dirty="0"/>
              <a:t>Complete the 3 fields to create a new account and click the </a:t>
            </a:r>
            <a:r>
              <a:rPr lang="en-US" sz="2400" b="1" dirty="0"/>
              <a:t>Register Me</a:t>
            </a:r>
            <a:endParaRPr lang="en-US" sz="2400" dirty="0"/>
          </a:p>
          <a:p>
            <a:r>
              <a:rPr lang="en-US" sz="2400" dirty="0"/>
              <a:t>You will see the screen refresh and the login page shown above will display once again.</a:t>
            </a:r>
          </a:p>
          <a:p>
            <a:r>
              <a:rPr lang="en-US" sz="2400" dirty="0"/>
              <a:t>Use your email and password that you just created to login. This is duplicate entry of the login information but it’s necessary to authenticate you.</a:t>
            </a:r>
          </a:p>
          <a:p>
            <a:r>
              <a:rPr lang="en-US" sz="2400" dirty="0"/>
              <a:t>You will see the new Champ Software Customer Portal.</a:t>
            </a:r>
          </a:p>
        </p:txBody>
      </p:sp>
    </p:spTree>
    <p:extLst>
      <p:ext uri="{BB962C8B-B14F-4D97-AF65-F5344CB8AC3E}">
        <p14:creationId xmlns:p14="http://schemas.microsoft.com/office/powerpoint/2010/main" val="421598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282148" y="742345"/>
            <a:ext cx="7364895" cy="5207579"/>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endParaRPr lang="en-US" sz="2400" b="1" dirty="0"/>
          </a:p>
          <a:p>
            <a:pPr>
              <a:buNone/>
            </a:pPr>
            <a:endParaRPr lang="en-US" sz="2400" b="1" dirty="0"/>
          </a:p>
          <a:p>
            <a:pPr>
              <a:buNone/>
            </a:pPr>
            <a:r>
              <a:rPr lang="en-US" sz="2400" b="1" dirty="0"/>
              <a:t>Using the Ideas Page:</a:t>
            </a:r>
          </a:p>
          <a:p>
            <a:pPr>
              <a:buNone/>
            </a:pPr>
            <a:endParaRPr lang="en-US" sz="2400" b="1" dirty="0"/>
          </a:p>
          <a:p>
            <a:r>
              <a:rPr lang="en-US" sz="2400" dirty="0"/>
              <a:t>The first time you click the Ideas button you will need to create an account. You can use the same credentials for the Ideas Page as you did for the Support Portal to keep things simple. </a:t>
            </a:r>
          </a:p>
          <a:p>
            <a:pPr>
              <a:buNone/>
            </a:pPr>
            <a:endParaRPr lang="en-US" sz="2400" dirty="0"/>
          </a:p>
          <a:p>
            <a:r>
              <a:rPr lang="en-US" sz="2400" dirty="0"/>
              <a:t>Go to </a:t>
            </a:r>
            <a:r>
              <a:rPr lang="en-US" sz="2400" dirty="0">
                <a:hlinkClick r:id="rId3"/>
              </a:rPr>
              <a:t>https://champsoftware.ideas.aha.io/ideas</a:t>
            </a:r>
            <a:endParaRPr lang="en-US" sz="2400" dirty="0"/>
          </a:p>
          <a:p>
            <a:pPr>
              <a:buNone/>
            </a:pPr>
            <a:endParaRPr lang="en-US" sz="2400" dirty="0"/>
          </a:p>
          <a:p>
            <a:endParaRPr lang="en-US" sz="2400" dirty="0"/>
          </a:p>
        </p:txBody>
      </p:sp>
    </p:spTree>
    <p:extLst>
      <p:ext uri="{BB962C8B-B14F-4D97-AF65-F5344CB8AC3E}">
        <p14:creationId xmlns:p14="http://schemas.microsoft.com/office/powerpoint/2010/main" val="235968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a:extLst>
              <a:ext uri="{FF2B5EF4-FFF2-40B4-BE49-F238E27FC236}">
                <a16:creationId xmlns:a16="http://schemas.microsoft.com/office/drawing/2014/main" id="{159CE8D4-51A2-4C48-A612-02D38FFE27D6}"/>
              </a:ext>
            </a:extLst>
          </p:cNvPr>
          <p:cNvPicPr>
            <a:picLocks noChangeAspect="1"/>
          </p:cNvPicPr>
          <p:nvPr/>
        </p:nvPicPr>
        <p:blipFill>
          <a:blip r:embed="rId3"/>
          <a:stretch>
            <a:fillRect/>
          </a:stretch>
        </p:blipFill>
        <p:spPr>
          <a:xfrm>
            <a:off x="0" y="1"/>
            <a:ext cx="9144000" cy="7056782"/>
          </a:xfrm>
          <a:prstGeom prst="rect">
            <a:avLst/>
          </a:prstGeom>
        </p:spPr>
      </p:pic>
      <p:sp>
        <p:nvSpPr>
          <p:cNvPr id="3" name="Arrow: Up 2">
            <a:extLst>
              <a:ext uri="{FF2B5EF4-FFF2-40B4-BE49-F238E27FC236}">
                <a16:creationId xmlns:a16="http://schemas.microsoft.com/office/drawing/2014/main" id="{B84C167B-354E-4CCC-947C-7F9335536D10}"/>
              </a:ext>
            </a:extLst>
          </p:cNvPr>
          <p:cNvSpPr/>
          <p:nvPr/>
        </p:nvSpPr>
        <p:spPr>
          <a:xfrm>
            <a:off x="8328991" y="367748"/>
            <a:ext cx="288235" cy="60628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9C4014D2-0C44-4B85-B3C6-BAF9C0FDD3FB}"/>
              </a:ext>
            </a:extLst>
          </p:cNvPr>
          <p:cNvSpPr/>
          <p:nvPr/>
        </p:nvSpPr>
        <p:spPr>
          <a:xfrm>
            <a:off x="7474226" y="2007704"/>
            <a:ext cx="854765" cy="278296"/>
          </a:xfrm>
          <a:prstGeom prst="leftArrow">
            <a:avLst>
              <a:gd name="adj1" fmla="val 57143"/>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576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42B6FA5-9D6C-48B0-8362-7D2E1EC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a:extLst>
              <a:ext uri="{FF2B5EF4-FFF2-40B4-BE49-F238E27FC236}">
                <a16:creationId xmlns:a16="http://schemas.microsoft.com/office/drawing/2014/main" id="{71249F07-4A11-46B1-999C-A1B92CD8BA49}"/>
              </a:ext>
            </a:extLst>
          </p:cNvPr>
          <p:cNvSpPr>
            <a:spLocks noChangeArrowheads="1"/>
          </p:cNvSpPr>
          <p:nvPr/>
        </p:nvSpPr>
        <p:spPr bwMode="auto">
          <a:xfrm>
            <a:off x="1291773" y="383600"/>
            <a:ext cx="7505717" cy="6093976"/>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wrap="square"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endParaRPr lang="en-US" sz="2400" b="1" dirty="0"/>
          </a:p>
          <a:p>
            <a:pPr lvl="0">
              <a:buNone/>
            </a:pPr>
            <a:r>
              <a:rPr lang="en-US" sz="2400" b="1" dirty="0"/>
              <a:t>Upcoming Topical Webinars at 10:00 a.m. CT</a:t>
            </a:r>
          </a:p>
          <a:p>
            <a:pPr lvl="0">
              <a:buNone/>
            </a:pPr>
            <a:endParaRPr lang="en-US" sz="2400" b="1" dirty="0"/>
          </a:p>
          <a:p>
            <a:pPr marL="342900" indent="-342900"/>
            <a:r>
              <a:rPr lang="en-US" sz="2400" dirty="0"/>
              <a:t>October 24, 2017 - Champ Portal</a:t>
            </a:r>
          </a:p>
          <a:p>
            <a:pPr marL="342900" indent="-342900"/>
            <a:r>
              <a:rPr lang="en-US" sz="2400" dirty="0"/>
              <a:t>November 28, 2017 - Champ Software website/Navigating the Knowledgebase </a:t>
            </a:r>
          </a:p>
          <a:p>
            <a:pPr marL="342900" indent="-342900"/>
            <a:r>
              <a:rPr lang="en-US" sz="2400" dirty="0"/>
              <a:t>January  30, 2018 - Billing 101: Electronic billing  </a:t>
            </a:r>
          </a:p>
          <a:p>
            <a:pPr marL="342900" indent="-342900"/>
            <a:r>
              <a:rPr lang="en-US" sz="2400" dirty="0"/>
              <a:t>March 27, 2018 - Charting: Charting a Community Based Client </a:t>
            </a:r>
          </a:p>
          <a:p>
            <a:pPr marL="342900" indent="-342900"/>
            <a:r>
              <a:rPr lang="en-US" sz="2400" dirty="0"/>
              <a:t>May 29, 2018 - Expert Webinar: IT Trends </a:t>
            </a:r>
          </a:p>
          <a:p>
            <a:pPr marL="342900" indent="-342900"/>
            <a:r>
              <a:rPr lang="en-US" sz="2400" dirty="0"/>
              <a:t>July 31, 2018 -  Did You Know: Client details </a:t>
            </a:r>
          </a:p>
          <a:p>
            <a:pPr marL="342900" indent="-342900"/>
            <a:r>
              <a:rPr lang="en-US" sz="2400" dirty="0"/>
              <a:t>September 25, 2018– Billing 101: Episodic Billing for Home Care Agencies</a:t>
            </a:r>
          </a:p>
          <a:p>
            <a:pPr lvl="0"/>
            <a:endParaRPr lang="en-US" sz="2400" dirty="0"/>
          </a:p>
        </p:txBody>
      </p:sp>
    </p:spTree>
    <p:extLst>
      <p:ext uri="{BB962C8B-B14F-4D97-AF65-F5344CB8AC3E}">
        <p14:creationId xmlns:p14="http://schemas.microsoft.com/office/powerpoint/2010/main" val="389537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D9B5FE1-82F3-45F0-AA4A-8A70E4E939EC}"/>
              </a:ext>
            </a:extLst>
          </p:cNvPr>
          <p:cNvSpPr>
            <a:spLocks noChangeArrowheads="1"/>
          </p:cNvSpPr>
          <p:nvPr/>
        </p:nvSpPr>
        <p:spPr bwMode="auto">
          <a:xfrm>
            <a:off x="1358347" y="1907704"/>
            <a:ext cx="7239000" cy="3988784"/>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tIns="91440" bIns="9144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CA" altLang="en-US" sz="2400" b="1" i="1" dirty="0">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2400" b="1" i="1" dirty="0">
              <a:solidFill>
                <a:schemeClr val="bg1"/>
              </a:solidFill>
              <a:latin typeface="Arial Black" panose="020B0A04020102020204" pitchFamily="34" charset="0"/>
            </a:endParaRPr>
          </a:p>
          <a:p>
            <a:pPr>
              <a:buNone/>
              <a:defRPr/>
            </a:pPr>
            <a:endParaRPr lang="en-CA" altLang="en-US" sz="1800" i="1" dirty="0">
              <a:solidFill>
                <a:schemeClr val="bg1"/>
              </a:solidFill>
            </a:endParaRPr>
          </a:p>
        </p:txBody>
      </p:sp>
      <p:sp>
        <p:nvSpPr>
          <p:cNvPr id="13314" name="Title 1"/>
          <p:cNvSpPr>
            <a:spLocks noGrp="1"/>
          </p:cNvSpPr>
          <p:nvPr>
            <p:ph type="title"/>
          </p:nvPr>
        </p:nvSpPr>
        <p:spPr>
          <a:xfrm>
            <a:off x="2276060" y="764704"/>
            <a:ext cx="6410739" cy="1143000"/>
          </a:xfrm>
        </p:spPr>
        <p:txBody>
          <a:bodyPr>
            <a:normAutofit fontScale="90000"/>
          </a:bodyPr>
          <a:lstStyle/>
          <a:p>
            <a:pPr lvl="0" algn="ctr"/>
            <a:r>
              <a:rPr lang="en-US" b="1" dirty="0"/>
              <a:t>Updates and sharing </a:t>
            </a:r>
            <a:br>
              <a:rPr lang="en-US" b="1" dirty="0"/>
            </a:br>
            <a:r>
              <a:rPr lang="en-US" b="1" dirty="0"/>
              <a:t>from participants</a:t>
            </a:r>
          </a:p>
        </p:txBody>
      </p:sp>
      <p:pic>
        <p:nvPicPr>
          <p:cNvPr id="5" name="Graphic 4" descr="Users"/>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6993" y="2163969"/>
            <a:ext cx="4102100" cy="4102100"/>
          </a:xfrm>
          <a:prstGeom prst="rect">
            <a:avLst/>
          </a:prstGeom>
        </p:spPr>
      </p:pic>
      <p:pic>
        <p:nvPicPr>
          <p:cNvPr id="4" name="Picture 2">
            <a:extLst>
              <a:ext uri="{FF2B5EF4-FFF2-40B4-BE49-F238E27FC236}">
                <a16:creationId xmlns:a16="http://schemas.microsoft.com/office/drawing/2014/main" id="{1E310C26-F54C-40B5-9BA6-F9C61164F7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8"/>
            <a:ext cx="152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7043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TotalTime>
  <Words>419</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Updates and sharing  from participants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Durch</dc:creator>
  <cp:lastModifiedBy>Owner</cp:lastModifiedBy>
  <cp:revision>42</cp:revision>
  <dcterms:created xsi:type="dcterms:W3CDTF">2017-04-07T20:10:24Z</dcterms:created>
  <dcterms:modified xsi:type="dcterms:W3CDTF">2017-09-28T03:34:58Z</dcterms:modified>
</cp:coreProperties>
</file>