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6" r:id="rId2"/>
    <p:sldId id="260" r:id="rId3"/>
    <p:sldId id="268" r:id="rId4"/>
    <p:sldId id="263" r:id="rId5"/>
    <p:sldId id="264" r:id="rId6"/>
    <p:sldId id="265" r:id="rId7"/>
    <p:sldId id="266" r:id="rId8"/>
    <p:sldId id="269" r:id="rId9"/>
    <p:sldId id="270" r:id="rId10"/>
    <p:sldId id="267" r:id="rId11"/>
    <p:sldId id="261" r:id="rId12"/>
    <p:sldId id="262"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90" autoAdjust="0"/>
    <p:restoredTop sz="66511" autoAdjust="0"/>
  </p:normalViewPr>
  <p:slideViewPr>
    <p:cSldViewPr snapToGrid="0">
      <p:cViewPr varScale="1">
        <p:scale>
          <a:sx n="55" d="100"/>
          <a:sy n="55" d="100"/>
        </p:scale>
        <p:origin x="1702" y="3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4" d="100"/>
          <a:sy n="84" d="100"/>
        </p:scale>
        <p:origin x="382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E2D985-657A-4267-BFF6-30EB3B8435DD}" type="datetimeFigureOut">
              <a:rPr lang="en-US" smtClean="0"/>
              <a:t>3/21/2023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D18A7A-2167-4E9B-978A-42B8913B1C16}" type="slidenum">
              <a:rPr lang="en-US" smtClean="0"/>
              <a:t>‹#›</a:t>
            </a:fld>
            <a:endParaRPr lang="en-US"/>
          </a:p>
        </p:txBody>
      </p:sp>
    </p:spTree>
    <p:extLst>
      <p:ext uri="{BB962C8B-B14F-4D97-AF65-F5344CB8AC3E}">
        <p14:creationId xmlns:p14="http://schemas.microsoft.com/office/powerpoint/2010/main" val="63556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D18A7A-2167-4E9B-978A-42B8913B1C16}" type="slidenum">
              <a:rPr lang="en-US" smtClean="0"/>
              <a:t>3</a:t>
            </a:fld>
            <a:endParaRPr lang="en-US"/>
          </a:p>
        </p:txBody>
      </p:sp>
    </p:spTree>
    <p:extLst>
      <p:ext uri="{BB962C8B-B14F-4D97-AF65-F5344CB8AC3E}">
        <p14:creationId xmlns:p14="http://schemas.microsoft.com/office/powerpoint/2010/main" val="3544151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Pause and go to the last slide to cover important dates</a:t>
            </a:r>
          </a:p>
        </p:txBody>
      </p:sp>
      <p:sp>
        <p:nvSpPr>
          <p:cNvPr id="4" name="Slide Number Placeholder 3"/>
          <p:cNvSpPr>
            <a:spLocks noGrp="1"/>
          </p:cNvSpPr>
          <p:nvPr>
            <p:ph type="sldNum" sz="quarter" idx="5"/>
          </p:nvPr>
        </p:nvSpPr>
        <p:spPr/>
        <p:txBody>
          <a:bodyPr/>
          <a:lstStyle/>
          <a:p>
            <a:fld id="{7FD18A7A-2167-4E9B-978A-42B8913B1C16}" type="slidenum">
              <a:rPr lang="en-US" smtClean="0"/>
              <a:t>6</a:t>
            </a:fld>
            <a:endParaRPr lang="en-US"/>
          </a:p>
        </p:txBody>
      </p:sp>
    </p:spTree>
    <p:extLst>
      <p:ext uri="{BB962C8B-B14F-4D97-AF65-F5344CB8AC3E}">
        <p14:creationId xmlns:p14="http://schemas.microsoft.com/office/powerpoint/2010/main" val="1210827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adding a new related activity, and adding charting, </a:t>
            </a:r>
          </a:p>
        </p:txBody>
      </p:sp>
      <p:sp>
        <p:nvSpPr>
          <p:cNvPr id="4" name="Slide Number Placeholder 3"/>
          <p:cNvSpPr>
            <a:spLocks noGrp="1"/>
          </p:cNvSpPr>
          <p:nvPr>
            <p:ph type="sldNum" sz="quarter" idx="5"/>
          </p:nvPr>
        </p:nvSpPr>
        <p:spPr/>
        <p:txBody>
          <a:bodyPr/>
          <a:lstStyle/>
          <a:p>
            <a:fld id="{7FD18A7A-2167-4E9B-978A-42B8913B1C16}" type="slidenum">
              <a:rPr lang="en-US" smtClean="0"/>
              <a:t>7</a:t>
            </a:fld>
            <a:endParaRPr lang="en-US"/>
          </a:p>
        </p:txBody>
      </p:sp>
    </p:spTree>
    <p:extLst>
      <p:ext uri="{BB962C8B-B14F-4D97-AF65-F5344CB8AC3E}">
        <p14:creationId xmlns:p14="http://schemas.microsoft.com/office/powerpoint/2010/main" val="22904785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adding a new related activity, and adding charting, </a:t>
            </a:r>
          </a:p>
        </p:txBody>
      </p:sp>
      <p:sp>
        <p:nvSpPr>
          <p:cNvPr id="4" name="Slide Number Placeholder 3"/>
          <p:cNvSpPr>
            <a:spLocks noGrp="1"/>
          </p:cNvSpPr>
          <p:nvPr>
            <p:ph type="sldNum" sz="quarter" idx="5"/>
          </p:nvPr>
        </p:nvSpPr>
        <p:spPr/>
        <p:txBody>
          <a:bodyPr/>
          <a:lstStyle/>
          <a:p>
            <a:fld id="{7FD18A7A-2167-4E9B-978A-42B8913B1C16}" type="slidenum">
              <a:rPr lang="en-US" smtClean="0"/>
              <a:t>8</a:t>
            </a:fld>
            <a:endParaRPr lang="en-US"/>
          </a:p>
        </p:txBody>
      </p:sp>
    </p:spTree>
    <p:extLst>
      <p:ext uri="{BB962C8B-B14F-4D97-AF65-F5344CB8AC3E}">
        <p14:creationId xmlns:p14="http://schemas.microsoft.com/office/powerpoint/2010/main" val="312349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adding a new related activity, and adding charting, </a:t>
            </a:r>
          </a:p>
        </p:txBody>
      </p:sp>
      <p:sp>
        <p:nvSpPr>
          <p:cNvPr id="4" name="Slide Number Placeholder 3"/>
          <p:cNvSpPr>
            <a:spLocks noGrp="1"/>
          </p:cNvSpPr>
          <p:nvPr>
            <p:ph type="sldNum" sz="quarter" idx="5"/>
          </p:nvPr>
        </p:nvSpPr>
        <p:spPr/>
        <p:txBody>
          <a:bodyPr/>
          <a:lstStyle/>
          <a:p>
            <a:fld id="{7FD18A7A-2167-4E9B-978A-42B8913B1C16}" type="slidenum">
              <a:rPr lang="en-US" smtClean="0"/>
              <a:t>9</a:t>
            </a:fld>
            <a:endParaRPr lang="en-US"/>
          </a:p>
        </p:txBody>
      </p:sp>
    </p:spTree>
    <p:extLst>
      <p:ext uri="{BB962C8B-B14F-4D97-AF65-F5344CB8AC3E}">
        <p14:creationId xmlns:p14="http://schemas.microsoft.com/office/powerpoint/2010/main" val="2863643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Is there a resource I can use to test the strength of my password? i.e. that would tell me if it is weak or strong.</a:t>
            </a:r>
          </a:p>
          <a:p>
            <a:pPr marL="171450" indent="-171450">
              <a:buFont typeface="Arial" panose="020B0604020202020204" pitchFamily="34" charset="0"/>
              <a:buChar char="•"/>
            </a:pPr>
            <a:r>
              <a:rPr lang="en-US" dirty="0"/>
              <a:t>“How is it possible that only four random words are that complex?”</a:t>
            </a:r>
          </a:p>
          <a:p>
            <a:pPr marL="171450" indent="-171450">
              <a:buFont typeface="Arial" panose="020B0604020202020204" pitchFamily="34" charset="0"/>
              <a:buChar char="•"/>
            </a:pPr>
            <a:r>
              <a:rPr lang="en-US" dirty="0"/>
              <a:t>How are wearable chips used?</a:t>
            </a:r>
          </a:p>
          <a:p>
            <a:pPr marL="171450" indent="-171450">
              <a:buFont typeface="Arial" panose="020B0604020202020204" pitchFamily="34" charset="0"/>
              <a:buChar char="•"/>
            </a:pPr>
            <a:r>
              <a:rPr lang="en-US" dirty="0"/>
              <a:t>What does block chain mean? Is it a type of data?</a:t>
            </a:r>
          </a:p>
        </p:txBody>
      </p:sp>
      <p:sp>
        <p:nvSpPr>
          <p:cNvPr id="4" name="Slide Number Placeholder 3"/>
          <p:cNvSpPr>
            <a:spLocks noGrp="1"/>
          </p:cNvSpPr>
          <p:nvPr>
            <p:ph type="sldNum" sz="quarter" idx="10"/>
          </p:nvPr>
        </p:nvSpPr>
        <p:spPr/>
        <p:txBody>
          <a:bodyPr/>
          <a:lstStyle/>
          <a:p>
            <a:fld id="{7FD18A7A-2167-4E9B-978A-42B8913B1C16}" type="slidenum">
              <a:rPr lang="en-US" smtClean="0"/>
              <a:t>11</a:t>
            </a:fld>
            <a:endParaRPr lang="en-US"/>
          </a:p>
        </p:txBody>
      </p:sp>
    </p:spTree>
    <p:extLst>
      <p:ext uri="{BB962C8B-B14F-4D97-AF65-F5344CB8AC3E}">
        <p14:creationId xmlns:p14="http://schemas.microsoft.com/office/powerpoint/2010/main" val="15194534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D18A7A-2167-4E9B-978A-42B8913B1C16}" type="slidenum">
              <a:rPr lang="en-US" smtClean="0"/>
              <a:t>12</a:t>
            </a:fld>
            <a:endParaRPr lang="en-US"/>
          </a:p>
        </p:txBody>
      </p:sp>
    </p:spTree>
    <p:extLst>
      <p:ext uri="{BB962C8B-B14F-4D97-AF65-F5344CB8AC3E}">
        <p14:creationId xmlns:p14="http://schemas.microsoft.com/office/powerpoint/2010/main" val="25930741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3/21/2023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3/21/2023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3/21/2023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3/21/2023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3/21/2023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3/21/2023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3/21/2023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3/21/2023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3/21/2023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3/21/2023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3/21/2023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ging.nightingalenotes.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64447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3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203551"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1">
              <a:alpha val="20000"/>
            </a:schemeClr>
          </a:solidFill>
          <a:ln>
            <a:noFill/>
          </a:ln>
        </p:spPr>
        <p:txBody>
          <a:bodyPr rtlCol="0" anchor="ctr"/>
          <a:lstStyle/>
          <a:p>
            <a:pPr algn="ctr"/>
            <a:endParaRPr lang="en-US"/>
          </a:p>
        </p:txBody>
      </p:sp>
      <p:sp>
        <p:nvSpPr>
          <p:cNvPr id="14" name="Freeform 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5400000" flipH="1">
            <a:off x="1448466" y="2756642"/>
            <a:ext cx="6858000" cy="1344715"/>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rgbClr val="FFFFFF"/>
          </a:solidFill>
          <a:ln>
            <a:noFill/>
          </a:ln>
        </p:spPr>
      </p:sp>
      <p:pic>
        <p:nvPicPr>
          <p:cNvPr id="5" name="Picture 4">
            <a:extLst>
              <a:ext uri="{FF2B5EF4-FFF2-40B4-BE49-F238E27FC236}">
                <a16:creationId xmlns:a16="http://schemas.microsoft.com/office/drawing/2014/main" id="{D174874A-DBF1-4B9D-A326-938C857C80F5}"/>
              </a:ext>
            </a:extLst>
          </p:cNvPr>
          <p:cNvPicPr>
            <a:picLocks noChangeAspect="1"/>
          </p:cNvPicPr>
          <p:nvPr/>
        </p:nvPicPr>
        <p:blipFill>
          <a:blip r:embed="rId2"/>
          <a:stretch>
            <a:fillRect/>
          </a:stretch>
        </p:blipFill>
        <p:spPr>
          <a:xfrm>
            <a:off x="643854" y="2156690"/>
            <a:ext cx="3990829" cy="2544155"/>
          </a:xfrm>
          <a:prstGeom prst="rect">
            <a:avLst/>
          </a:prstGeom>
          <a:effectLst/>
        </p:spPr>
      </p:pic>
      <p:sp>
        <p:nvSpPr>
          <p:cNvPr id="2" name="Title 1">
            <a:extLst>
              <a:ext uri="{FF2B5EF4-FFF2-40B4-BE49-F238E27FC236}">
                <a16:creationId xmlns:a16="http://schemas.microsoft.com/office/drawing/2014/main" id="{9CA7A259-D4EA-4F33-963D-EC84A47A751E}"/>
              </a:ext>
            </a:extLst>
          </p:cNvPr>
          <p:cNvSpPr>
            <a:spLocks noGrp="1"/>
          </p:cNvSpPr>
          <p:nvPr>
            <p:ph type="ctrTitle"/>
          </p:nvPr>
        </p:nvSpPr>
        <p:spPr>
          <a:xfrm>
            <a:off x="5939871" y="1325880"/>
            <a:ext cx="5604429" cy="3066507"/>
          </a:xfrm>
        </p:spPr>
        <p:txBody>
          <a:bodyPr>
            <a:normAutofit/>
          </a:bodyPr>
          <a:lstStyle/>
          <a:p>
            <a:pPr>
              <a:lnSpc>
                <a:spcPct val="90000"/>
              </a:lnSpc>
            </a:pPr>
            <a:r>
              <a:rPr lang="en-US" sz="6600" dirty="0">
                <a:latin typeface="Open Sans" panose="020B0606030504020204" pitchFamily="34" charset="0"/>
                <a:ea typeface="Open Sans" panose="020B0606030504020204" pitchFamily="34" charset="0"/>
                <a:cs typeface="Open Sans" panose="020B0606030504020204" pitchFamily="34" charset="0"/>
              </a:rPr>
              <a:t>Release Overview</a:t>
            </a:r>
            <a:br>
              <a:rPr lang="en-US" sz="6600" dirty="0">
                <a:latin typeface="Open Sans" panose="020B0606030504020204" pitchFamily="34" charset="0"/>
                <a:ea typeface="Open Sans" panose="020B0606030504020204" pitchFamily="34" charset="0"/>
                <a:cs typeface="Open Sans" panose="020B0606030504020204" pitchFamily="34" charset="0"/>
              </a:rPr>
            </a:br>
            <a:endParaRPr lang="en-US" sz="6600" dirty="0">
              <a:latin typeface="Open Sans" panose="020B0606030504020204" pitchFamily="34" charset="0"/>
              <a:ea typeface="Open Sans" panose="020B0606030504020204" pitchFamily="34" charset="0"/>
              <a:cs typeface="Open Sans" panose="020B0606030504020204" pitchFamily="34" charset="0"/>
            </a:endParaRPr>
          </a:p>
        </p:txBody>
      </p:sp>
      <p:sp>
        <p:nvSpPr>
          <p:cNvPr id="3" name="Subtitle 2">
            <a:extLst>
              <a:ext uri="{FF2B5EF4-FFF2-40B4-BE49-F238E27FC236}">
                <a16:creationId xmlns:a16="http://schemas.microsoft.com/office/drawing/2014/main" id="{E226EB98-4678-454B-A939-8E68C5B034BB}"/>
              </a:ext>
            </a:extLst>
          </p:cNvPr>
          <p:cNvSpPr>
            <a:spLocks noGrp="1"/>
          </p:cNvSpPr>
          <p:nvPr>
            <p:ph type="subTitle" idx="1"/>
          </p:nvPr>
        </p:nvSpPr>
        <p:spPr>
          <a:xfrm>
            <a:off x="5939871" y="4588329"/>
            <a:ext cx="5604429" cy="1621508"/>
          </a:xfrm>
        </p:spPr>
        <p:txBody>
          <a:bodyPr>
            <a:normAutofit/>
          </a:bodyPr>
          <a:lstStyle/>
          <a:p>
            <a:r>
              <a:rPr lang="en-US" sz="1800" dirty="0">
                <a:solidFill>
                  <a:schemeClr val="accent5"/>
                </a:solidFill>
                <a:latin typeface="Open Sans Condensed" panose="020B0806030504020204" pitchFamily="34" charset="0"/>
                <a:ea typeface="Open Sans Condensed" panose="020B0806030504020204" pitchFamily="34" charset="0"/>
                <a:cs typeface="Open Sans Condensed" panose="020B0806030504020204" pitchFamily="34" charset="0"/>
              </a:rPr>
              <a:t>March 2023 Nightingale Notes Release</a:t>
            </a:r>
          </a:p>
          <a:p>
            <a:r>
              <a:rPr lang="en-US" sz="1800" dirty="0">
                <a:solidFill>
                  <a:schemeClr val="accent5"/>
                </a:solidFill>
                <a:latin typeface="Open Sans Condensed" panose="020B0806030504020204" pitchFamily="34" charset="0"/>
                <a:ea typeface="Open Sans Condensed" panose="020B0806030504020204" pitchFamily="34" charset="0"/>
                <a:cs typeface="Open Sans Condensed" panose="020B0806030504020204" pitchFamily="34" charset="0"/>
              </a:rPr>
              <a:t>Presented by: The Champ Team</a:t>
            </a:r>
          </a:p>
        </p:txBody>
      </p:sp>
      <p:sp>
        <p:nvSpPr>
          <p:cNvPr id="6" name="TextBox 5">
            <a:extLst>
              <a:ext uri="{FF2B5EF4-FFF2-40B4-BE49-F238E27FC236}">
                <a16:creationId xmlns:a16="http://schemas.microsoft.com/office/drawing/2014/main" id="{38E5BA8F-76A4-4229-8CC0-4EE6C8082D6E}"/>
              </a:ext>
            </a:extLst>
          </p:cNvPr>
          <p:cNvSpPr txBox="1"/>
          <p:nvPr/>
        </p:nvSpPr>
        <p:spPr>
          <a:xfrm>
            <a:off x="807151" y="4588329"/>
            <a:ext cx="3842214" cy="338554"/>
          </a:xfrm>
          <a:prstGeom prst="rect">
            <a:avLst/>
          </a:prstGeom>
          <a:noFill/>
        </p:spPr>
        <p:txBody>
          <a:bodyPr wrap="square" rtlCol="0">
            <a:spAutoFit/>
          </a:bodyPr>
          <a:lstStyle/>
          <a:p>
            <a:r>
              <a:rPr lang="en-US" sz="1600" dirty="0">
                <a:solidFill>
                  <a:schemeClr val="bg1"/>
                </a:solidFill>
                <a:latin typeface="Open Sans" panose="020B0606030504020204" pitchFamily="34" charset="0"/>
                <a:ea typeface="Open Sans" panose="020B0606030504020204" pitchFamily="34" charset="0"/>
                <a:cs typeface="Open Sans" panose="020B0606030504020204" pitchFamily="34" charset="0"/>
              </a:rPr>
              <a:t>Welcome! We will get started shortly.</a:t>
            </a:r>
          </a:p>
        </p:txBody>
      </p:sp>
    </p:spTree>
    <p:extLst>
      <p:ext uri="{BB962C8B-B14F-4D97-AF65-F5344CB8AC3E}">
        <p14:creationId xmlns:p14="http://schemas.microsoft.com/office/powerpoint/2010/main" val="747420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7189E-C849-42ED-8DAD-1D68DFBD3FA5}"/>
              </a:ext>
            </a:extLst>
          </p:cNvPr>
          <p:cNvSpPr>
            <a:spLocks noGrp="1"/>
          </p:cNvSpPr>
          <p:nvPr>
            <p:ph type="title"/>
          </p:nvPr>
        </p:nvSpPr>
        <p:spPr/>
        <p:txBody>
          <a:bodyPr/>
          <a:lstStyle/>
          <a:p>
            <a:r>
              <a:rPr lang="en-US" sz="3600" dirty="0" err="1">
                <a:latin typeface="Open Sans" panose="020B0606030504020204" pitchFamily="34" charset="0"/>
                <a:ea typeface="Open Sans" panose="020B0606030504020204" pitchFamily="34" charset="0"/>
                <a:cs typeface="Open Sans" panose="020B0606030504020204" pitchFamily="34" charset="0"/>
              </a:rPr>
              <a:t>IHVE</a:t>
            </a:r>
            <a:r>
              <a:rPr lang="en-US" sz="3600" dirty="0">
                <a:latin typeface="Open Sans" panose="020B0606030504020204" pitchFamily="34" charset="0"/>
                <a:ea typeface="Open Sans" panose="020B0606030504020204" pitchFamily="34" charset="0"/>
                <a:cs typeface="Open Sans" panose="020B0606030504020204" pitchFamily="34" charset="0"/>
              </a:rPr>
              <a:t>: Radio Buttons now Checkboxes with “Check All” in “Add Existing Screening”</a:t>
            </a:r>
          </a:p>
        </p:txBody>
      </p:sp>
      <p:pic>
        <p:nvPicPr>
          <p:cNvPr id="9" name="Picture 8">
            <a:extLst>
              <a:ext uri="{FF2B5EF4-FFF2-40B4-BE49-F238E27FC236}">
                <a16:creationId xmlns:a16="http://schemas.microsoft.com/office/drawing/2014/main" id="{91603FFF-5C92-CABA-BE78-469DACD51916}"/>
              </a:ext>
            </a:extLst>
          </p:cNvPr>
          <p:cNvPicPr>
            <a:picLocks noChangeAspect="1"/>
          </p:cNvPicPr>
          <p:nvPr/>
        </p:nvPicPr>
        <p:blipFill>
          <a:blip r:embed="rId2"/>
          <a:stretch>
            <a:fillRect/>
          </a:stretch>
        </p:blipFill>
        <p:spPr>
          <a:xfrm>
            <a:off x="646111" y="1853248"/>
            <a:ext cx="8301788" cy="4657102"/>
          </a:xfrm>
          <a:prstGeom prst="rect">
            <a:avLst/>
          </a:prstGeom>
        </p:spPr>
      </p:pic>
    </p:spTree>
    <p:extLst>
      <p:ext uri="{BB962C8B-B14F-4D97-AF65-F5344CB8AC3E}">
        <p14:creationId xmlns:p14="http://schemas.microsoft.com/office/powerpoint/2010/main" val="2983178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B418C-3B60-4A47-9ABB-DD9F9FD318CA}"/>
              </a:ext>
            </a:extLst>
          </p:cNvPr>
          <p:cNvSpPr>
            <a:spLocks noGrp="1"/>
          </p:cNvSpPr>
          <p:nvPr>
            <p:ph type="title"/>
          </p:nvPr>
        </p:nvSpPr>
        <p:spPr>
          <a:xfrm>
            <a:off x="811481" y="2213424"/>
            <a:ext cx="9404723" cy="1400530"/>
          </a:xfrm>
        </p:spPr>
        <p:txBody>
          <a:bodyPr/>
          <a:lstStyle/>
          <a:p>
            <a:r>
              <a:rPr lang="en-US" sz="16600" dirty="0">
                <a:latin typeface="Open Sans Extrabold" panose="020B0906030804020204" pitchFamily="34" charset="0"/>
                <a:ea typeface="Open Sans Extrabold" panose="020B0906030804020204" pitchFamily="34" charset="0"/>
                <a:cs typeface="Open Sans Extrabold" panose="020B0906030804020204" pitchFamily="34" charset="0"/>
              </a:rPr>
              <a:t>Q &amp; A</a:t>
            </a:r>
          </a:p>
        </p:txBody>
      </p:sp>
    </p:spTree>
    <p:extLst>
      <p:ext uri="{BB962C8B-B14F-4D97-AF65-F5344CB8AC3E}">
        <p14:creationId xmlns:p14="http://schemas.microsoft.com/office/powerpoint/2010/main" val="27863616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7189E-C849-42ED-8DAD-1D68DFBD3FA5}"/>
              </a:ext>
            </a:extLst>
          </p:cNvPr>
          <p:cNvSpPr>
            <a:spLocks noGrp="1"/>
          </p:cNvSpPr>
          <p:nvPr>
            <p:ph type="title"/>
          </p:nvPr>
        </p:nvSpPr>
        <p:spPr/>
        <p:txBody>
          <a:bodyPr/>
          <a:lstStyle/>
          <a:p>
            <a:r>
              <a:rPr lang="en-US" dirty="0">
                <a:latin typeface="Open Sans" panose="020B0606030504020204" pitchFamily="34" charset="0"/>
                <a:ea typeface="Open Sans" panose="020B0606030504020204" pitchFamily="34" charset="0"/>
                <a:cs typeface="Open Sans" panose="020B0606030504020204" pitchFamily="34" charset="0"/>
              </a:rPr>
              <a:t>Important Dates</a:t>
            </a:r>
          </a:p>
        </p:txBody>
      </p:sp>
      <p:sp>
        <p:nvSpPr>
          <p:cNvPr id="3" name="Content Placeholder 2">
            <a:extLst>
              <a:ext uri="{FF2B5EF4-FFF2-40B4-BE49-F238E27FC236}">
                <a16:creationId xmlns:a16="http://schemas.microsoft.com/office/drawing/2014/main" id="{6597F6A0-4BB6-49EB-9CE0-3583DC65B063}"/>
              </a:ext>
            </a:extLst>
          </p:cNvPr>
          <p:cNvSpPr>
            <a:spLocks noGrp="1"/>
          </p:cNvSpPr>
          <p:nvPr>
            <p:ph idx="1"/>
          </p:nvPr>
        </p:nvSpPr>
        <p:spPr/>
        <p:txBody>
          <a:bodyPr/>
          <a:lstStyle/>
          <a:p>
            <a:r>
              <a:rPr lang="en-US" dirty="0"/>
              <a:t>This update is currently on staging:</a:t>
            </a:r>
          </a:p>
          <a:p>
            <a:pPr lvl="1"/>
            <a:r>
              <a:rPr lang="en-US" dirty="0"/>
              <a:t>Use your Nightingale Notes credentials to log into: </a:t>
            </a:r>
            <a:r>
              <a:rPr lang="en-US" sz="1800" u="sng" dirty="0">
                <a:solidFill>
                  <a:schemeClr val="accent3"/>
                </a:solidFill>
                <a:effectLst/>
                <a:latin typeface="Calibri" panose="020F0502020204030204" pitchFamily="34" charset="0"/>
                <a:ea typeface="Calibri" panose="020F0502020204030204" pitchFamily="34" charset="0"/>
                <a:hlinkClick r:id="rId3">
                  <a:extLst>
                    <a:ext uri="{A12FA001-AC4F-418D-AE19-62706E023703}">
                      <ahyp:hlinkClr xmlns:ahyp="http://schemas.microsoft.com/office/drawing/2018/hyperlinkcolor" val="tx"/>
                    </a:ext>
                  </a:extLst>
                </a:hlinkClick>
              </a:rPr>
              <a:t>https://staging.nightingalenotes.com/</a:t>
            </a:r>
            <a:endParaRPr lang="en-US" dirty="0">
              <a:solidFill>
                <a:schemeClr val="accent3"/>
              </a:solidFill>
            </a:endParaRPr>
          </a:p>
          <a:p>
            <a:r>
              <a:rPr lang="en-US" dirty="0"/>
              <a:t>Release to production on Friday, March 31</a:t>
            </a:r>
            <a:r>
              <a:rPr lang="en-US" baseline="30000" dirty="0"/>
              <a:t>st</a:t>
            </a:r>
            <a:r>
              <a:rPr lang="en-US" dirty="0"/>
              <a:t>, at end of business day.</a:t>
            </a:r>
          </a:p>
          <a:p>
            <a:endParaRPr lang="en-US" dirty="0"/>
          </a:p>
          <a:p>
            <a:r>
              <a:rPr lang="en-US" dirty="0"/>
              <a:t>You can test any of these updates on staging:</a:t>
            </a:r>
          </a:p>
          <a:p>
            <a:pPr lvl="1"/>
            <a:r>
              <a:rPr lang="en-US" dirty="0"/>
              <a:t>Staging database: </a:t>
            </a:r>
            <a:r>
              <a:rPr lang="en-US" dirty="0">
                <a:solidFill>
                  <a:schemeClr val="accent3"/>
                </a:solidFill>
                <a:hlinkClick r:id="rId3">
                  <a:extLst>
                    <a:ext uri="{A12FA001-AC4F-418D-AE19-62706E023703}">
                      <ahyp:hlinkClr xmlns:ahyp="http://schemas.microsoft.com/office/drawing/2018/hyperlinkcolor" val="tx"/>
                    </a:ext>
                  </a:extLst>
                </a:hlinkClick>
              </a:rPr>
              <a:t>https://staging.nightingalenotes.com/</a:t>
            </a:r>
            <a:endParaRPr lang="en-US" dirty="0">
              <a:solidFill>
                <a:schemeClr val="accent3"/>
              </a:solidFill>
            </a:endParaRPr>
          </a:p>
          <a:p>
            <a:endParaRPr lang="en-US" dirty="0"/>
          </a:p>
        </p:txBody>
      </p:sp>
    </p:spTree>
    <p:extLst>
      <p:ext uri="{BB962C8B-B14F-4D97-AF65-F5344CB8AC3E}">
        <p14:creationId xmlns:p14="http://schemas.microsoft.com/office/powerpoint/2010/main" val="1846173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7189E-C849-42ED-8DAD-1D68DFBD3FA5}"/>
              </a:ext>
            </a:extLst>
          </p:cNvPr>
          <p:cNvSpPr>
            <a:spLocks noGrp="1"/>
          </p:cNvSpPr>
          <p:nvPr>
            <p:ph type="title"/>
          </p:nvPr>
        </p:nvSpPr>
        <p:spPr/>
        <p:txBody>
          <a:bodyPr/>
          <a:lstStyle/>
          <a:p>
            <a:r>
              <a:rPr lang="en-US" dirty="0">
                <a:latin typeface="Open Sans" panose="020B0606030504020204" pitchFamily="34" charset="0"/>
                <a:ea typeface="Open Sans" panose="020B0606030504020204" pitchFamily="34" charset="0"/>
                <a:cs typeface="Open Sans" panose="020B0606030504020204" pitchFamily="34" charset="0"/>
              </a:rPr>
              <a:t>Agenda/Included in this release</a:t>
            </a:r>
          </a:p>
        </p:txBody>
      </p:sp>
      <p:sp>
        <p:nvSpPr>
          <p:cNvPr id="3" name="Content Placeholder 2">
            <a:extLst>
              <a:ext uri="{FF2B5EF4-FFF2-40B4-BE49-F238E27FC236}">
                <a16:creationId xmlns:a16="http://schemas.microsoft.com/office/drawing/2014/main" id="{6597F6A0-4BB6-49EB-9CE0-3583DC65B063}"/>
              </a:ext>
            </a:extLst>
          </p:cNvPr>
          <p:cNvSpPr>
            <a:spLocks noGrp="1"/>
          </p:cNvSpPr>
          <p:nvPr>
            <p:ph idx="1"/>
          </p:nvPr>
        </p:nvSpPr>
        <p:spPr>
          <a:xfrm>
            <a:off x="1103312" y="1444488"/>
            <a:ext cx="8946541" cy="4803912"/>
          </a:xfrm>
        </p:spPr>
        <p:txBody>
          <a:bodyPr/>
          <a:lstStyle/>
          <a:p>
            <a:r>
              <a:rPr lang="en-US" dirty="0"/>
              <a:t>New feature available for Gold customers: SAML/</a:t>
            </a:r>
            <a:r>
              <a:rPr lang="en-US" dirty="0" err="1"/>
              <a:t>SSO</a:t>
            </a:r>
            <a:endParaRPr lang="en-US" dirty="0"/>
          </a:p>
          <a:p>
            <a:r>
              <a:rPr lang="en-US" dirty="0"/>
              <a:t>In this release for all users:</a:t>
            </a:r>
          </a:p>
          <a:p>
            <a:pPr lvl="1"/>
            <a:r>
              <a:rPr lang="en-US" dirty="0"/>
              <a:t>Show prior </a:t>
            </a:r>
            <a:r>
              <a:rPr lang="en-US" dirty="0" err="1"/>
              <a:t>KBS</a:t>
            </a:r>
            <a:r>
              <a:rPr lang="en-US" dirty="0"/>
              <a:t> ratings in Charting</a:t>
            </a:r>
          </a:p>
          <a:p>
            <a:pPr lvl="1"/>
            <a:r>
              <a:rPr lang="en-US" dirty="0"/>
              <a:t>Add Detail level &gt; Activity program and Activity cost center to Reports</a:t>
            </a:r>
          </a:p>
          <a:p>
            <a:pPr lvl="1"/>
            <a:r>
              <a:rPr lang="en-US" dirty="0"/>
              <a:t>Show score questions for all assessment forms in Report</a:t>
            </a:r>
          </a:p>
          <a:p>
            <a:r>
              <a:rPr lang="en-US" dirty="0"/>
              <a:t>For Minnesota </a:t>
            </a:r>
            <a:r>
              <a:rPr lang="en-US" dirty="0" err="1"/>
              <a:t>IHVE</a:t>
            </a:r>
            <a:r>
              <a:rPr lang="en-US" dirty="0"/>
              <a:t> Users only:</a:t>
            </a:r>
          </a:p>
          <a:p>
            <a:pPr lvl="1"/>
            <a:r>
              <a:rPr lang="en-US" dirty="0"/>
              <a:t>In “New Related Activity,” there is now a Save and Close button, as well as showing a warning, if user is trying to leave screen without saving.</a:t>
            </a:r>
          </a:p>
          <a:p>
            <a:pPr lvl="1"/>
            <a:r>
              <a:rPr lang="en-US" dirty="0"/>
              <a:t>For “Add existing screening” in </a:t>
            </a:r>
            <a:r>
              <a:rPr lang="en-US" dirty="0" err="1"/>
              <a:t>IHVE</a:t>
            </a:r>
            <a:r>
              <a:rPr lang="en-US" dirty="0"/>
              <a:t>, instead of radio buttons, have checkboxes with a “Check All” option.</a:t>
            </a:r>
          </a:p>
          <a:p>
            <a:pPr marL="0" indent="0">
              <a:buNone/>
            </a:pPr>
            <a:endParaRPr lang="en-US" dirty="0"/>
          </a:p>
          <a:p>
            <a:endParaRPr lang="en-US" dirty="0"/>
          </a:p>
        </p:txBody>
      </p:sp>
    </p:spTree>
    <p:extLst>
      <p:ext uri="{BB962C8B-B14F-4D97-AF65-F5344CB8AC3E}">
        <p14:creationId xmlns:p14="http://schemas.microsoft.com/office/powerpoint/2010/main" val="3503590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7189E-C849-42ED-8DAD-1D68DFBD3FA5}"/>
              </a:ext>
            </a:extLst>
          </p:cNvPr>
          <p:cNvSpPr>
            <a:spLocks noGrp="1"/>
          </p:cNvSpPr>
          <p:nvPr>
            <p:ph type="title"/>
          </p:nvPr>
        </p:nvSpPr>
        <p:spPr/>
        <p:txBody>
          <a:bodyPr/>
          <a:lstStyle/>
          <a:p>
            <a:r>
              <a:rPr lang="en-US" dirty="0">
                <a:latin typeface="Open Sans" panose="020B0606030504020204" pitchFamily="34" charset="0"/>
                <a:ea typeface="Open Sans" panose="020B0606030504020204" pitchFamily="34" charset="0"/>
                <a:cs typeface="Open Sans" panose="020B0606030504020204" pitchFamily="34" charset="0"/>
              </a:rPr>
              <a:t>SAML/</a:t>
            </a:r>
            <a:r>
              <a:rPr lang="en-US" dirty="0" err="1">
                <a:latin typeface="Open Sans" panose="020B0606030504020204" pitchFamily="34" charset="0"/>
                <a:ea typeface="Open Sans" panose="020B0606030504020204" pitchFamily="34" charset="0"/>
                <a:cs typeface="Open Sans" panose="020B0606030504020204" pitchFamily="34" charset="0"/>
              </a:rPr>
              <a:t>SSO</a:t>
            </a:r>
            <a:endParaRPr lang="en-US" dirty="0">
              <a:latin typeface="Open Sans" panose="020B0606030504020204" pitchFamily="34" charset="0"/>
              <a:ea typeface="Open Sans" panose="020B0606030504020204" pitchFamily="34" charset="0"/>
              <a:cs typeface="Open Sans" panose="020B0606030504020204" pitchFamily="34" charset="0"/>
            </a:endParaRPr>
          </a:p>
        </p:txBody>
      </p:sp>
      <p:sp>
        <p:nvSpPr>
          <p:cNvPr id="3" name="Content Placeholder 2">
            <a:extLst>
              <a:ext uri="{FF2B5EF4-FFF2-40B4-BE49-F238E27FC236}">
                <a16:creationId xmlns:a16="http://schemas.microsoft.com/office/drawing/2014/main" id="{6597F6A0-4BB6-49EB-9CE0-3583DC65B063}"/>
              </a:ext>
            </a:extLst>
          </p:cNvPr>
          <p:cNvSpPr>
            <a:spLocks noGrp="1"/>
          </p:cNvSpPr>
          <p:nvPr>
            <p:ph idx="1"/>
          </p:nvPr>
        </p:nvSpPr>
        <p:spPr>
          <a:xfrm>
            <a:off x="1103312" y="2610678"/>
            <a:ext cx="8946541" cy="3637722"/>
          </a:xfrm>
        </p:spPr>
        <p:txBody>
          <a:bodyPr/>
          <a:lstStyle/>
          <a:p>
            <a:r>
              <a:rPr lang="en-US" dirty="0"/>
              <a:t>Only available for Gold customers</a:t>
            </a:r>
          </a:p>
          <a:p>
            <a:r>
              <a:rPr lang="en-US" dirty="0"/>
              <a:t>Using Microsoft login credentials means you will not have to remember a separate password for Nightingale Notes</a:t>
            </a:r>
          </a:p>
          <a:p>
            <a:r>
              <a:rPr lang="en-US" dirty="0"/>
              <a:t>Password change every 90 days is not needed</a:t>
            </a:r>
          </a:p>
          <a:p>
            <a:endParaRPr lang="en-US" dirty="0"/>
          </a:p>
          <a:p>
            <a:endParaRPr lang="en-US" dirty="0"/>
          </a:p>
        </p:txBody>
      </p:sp>
    </p:spTree>
    <p:extLst>
      <p:ext uri="{BB962C8B-B14F-4D97-AF65-F5344CB8AC3E}">
        <p14:creationId xmlns:p14="http://schemas.microsoft.com/office/powerpoint/2010/main" val="3186214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7189E-C849-42ED-8DAD-1D68DFBD3FA5}"/>
              </a:ext>
            </a:extLst>
          </p:cNvPr>
          <p:cNvSpPr>
            <a:spLocks noGrp="1"/>
          </p:cNvSpPr>
          <p:nvPr>
            <p:ph type="title"/>
          </p:nvPr>
        </p:nvSpPr>
        <p:spPr>
          <a:xfrm>
            <a:off x="4844716" y="452718"/>
            <a:ext cx="5206118" cy="1400530"/>
          </a:xfrm>
        </p:spPr>
        <p:txBody>
          <a:bodyPr/>
          <a:lstStyle/>
          <a:p>
            <a:r>
              <a:rPr lang="en-US" sz="3600" dirty="0">
                <a:latin typeface="Open Sans" panose="020B0606030504020204" pitchFamily="34" charset="0"/>
                <a:ea typeface="Open Sans" panose="020B0606030504020204" pitchFamily="34" charset="0"/>
                <a:cs typeface="Open Sans" panose="020B0606030504020204" pitchFamily="34" charset="0"/>
              </a:rPr>
              <a:t>Show Prior </a:t>
            </a:r>
            <a:r>
              <a:rPr lang="en-US" sz="3600" dirty="0" err="1">
                <a:latin typeface="Open Sans" panose="020B0606030504020204" pitchFamily="34" charset="0"/>
                <a:ea typeface="Open Sans" panose="020B0606030504020204" pitchFamily="34" charset="0"/>
                <a:cs typeface="Open Sans" panose="020B0606030504020204" pitchFamily="34" charset="0"/>
              </a:rPr>
              <a:t>KBS</a:t>
            </a:r>
            <a:r>
              <a:rPr lang="en-US" sz="3600" dirty="0">
                <a:latin typeface="Open Sans" panose="020B0606030504020204" pitchFamily="34" charset="0"/>
                <a:ea typeface="Open Sans" panose="020B0606030504020204" pitchFamily="34" charset="0"/>
                <a:cs typeface="Open Sans" panose="020B0606030504020204" pitchFamily="34" charset="0"/>
              </a:rPr>
              <a:t> Ratings in Charting</a:t>
            </a:r>
          </a:p>
        </p:txBody>
      </p:sp>
      <p:sp>
        <p:nvSpPr>
          <p:cNvPr id="3" name="Content Placeholder 2">
            <a:extLst>
              <a:ext uri="{FF2B5EF4-FFF2-40B4-BE49-F238E27FC236}">
                <a16:creationId xmlns:a16="http://schemas.microsoft.com/office/drawing/2014/main" id="{6597F6A0-4BB6-49EB-9CE0-3583DC65B063}"/>
              </a:ext>
            </a:extLst>
          </p:cNvPr>
          <p:cNvSpPr>
            <a:spLocks noGrp="1"/>
          </p:cNvSpPr>
          <p:nvPr>
            <p:ph idx="1"/>
          </p:nvPr>
        </p:nvSpPr>
        <p:spPr>
          <a:xfrm>
            <a:off x="4843735" y="2052918"/>
            <a:ext cx="4771320" cy="4195481"/>
          </a:xfrm>
        </p:spPr>
        <p:txBody>
          <a:bodyPr>
            <a:normAutofit/>
          </a:bodyPr>
          <a:lstStyle/>
          <a:p>
            <a:pPr marL="0" indent="0">
              <a:buNone/>
            </a:pPr>
            <a:r>
              <a:rPr lang="en-US" dirty="0"/>
              <a:t>When a client has charting, and a problem has </a:t>
            </a:r>
            <a:r>
              <a:rPr lang="en-US" dirty="0" err="1"/>
              <a:t>KBS</a:t>
            </a:r>
            <a:r>
              <a:rPr lang="en-US" dirty="0"/>
              <a:t> being tracked from visit to visit, you will now see the ratings from the most recent prior visit that has any or all of knowledge, behavior and status recorded. </a:t>
            </a:r>
          </a:p>
        </p:txBody>
      </p:sp>
      <p:pic>
        <p:nvPicPr>
          <p:cNvPr id="5" name="Picture 4">
            <a:extLst>
              <a:ext uri="{FF2B5EF4-FFF2-40B4-BE49-F238E27FC236}">
                <a16:creationId xmlns:a16="http://schemas.microsoft.com/office/drawing/2014/main" id="{A902C672-8DCF-4D65-501E-04299FDB2DFD}"/>
              </a:ext>
            </a:extLst>
          </p:cNvPr>
          <p:cNvPicPr>
            <a:picLocks noChangeAspect="1"/>
          </p:cNvPicPr>
          <p:nvPr/>
        </p:nvPicPr>
        <p:blipFill>
          <a:blip r:embed="rId2"/>
          <a:stretch>
            <a:fillRect/>
          </a:stretch>
        </p:blipFill>
        <p:spPr>
          <a:xfrm>
            <a:off x="307115" y="0"/>
            <a:ext cx="4262569" cy="6858000"/>
          </a:xfrm>
          <a:prstGeom prst="rect">
            <a:avLst/>
          </a:prstGeom>
        </p:spPr>
      </p:pic>
    </p:spTree>
    <p:extLst>
      <p:ext uri="{BB962C8B-B14F-4D97-AF65-F5344CB8AC3E}">
        <p14:creationId xmlns:p14="http://schemas.microsoft.com/office/powerpoint/2010/main" val="4057104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7189E-C849-42ED-8DAD-1D68DFBD3FA5}"/>
              </a:ext>
            </a:extLst>
          </p:cNvPr>
          <p:cNvSpPr>
            <a:spLocks noGrp="1"/>
          </p:cNvSpPr>
          <p:nvPr>
            <p:ph type="title"/>
          </p:nvPr>
        </p:nvSpPr>
        <p:spPr/>
        <p:txBody>
          <a:bodyPr/>
          <a:lstStyle/>
          <a:p>
            <a:r>
              <a:rPr lang="en-US" dirty="0">
                <a:latin typeface="Open Sans" panose="020B0606030504020204" pitchFamily="34" charset="0"/>
                <a:ea typeface="Open Sans" panose="020B0606030504020204" pitchFamily="34" charset="0"/>
                <a:cs typeface="Open Sans" panose="020B0606030504020204" pitchFamily="34" charset="0"/>
              </a:rPr>
              <a:t>Activity Program and Cost Center is now Available in Reports</a:t>
            </a:r>
          </a:p>
        </p:txBody>
      </p:sp>
      <p:sp>
        <p:nvSpPr>
          <p:cNvPr id="3" name="Content Placeholder 2">
            <a:extLst>
              <a:ext uri="{FF2B5EF4-FFF2-40B4-BE49-F238E27FC236}">
                <a16:creationId xmlns:a16="http://schemas.microsoft.com/office/drawing/2014/main" id="{6597F6A0-4BB6-49EB-9CE0-3583DC65B063}"/>
              </a:ext>
            </a:extLst>
          </p:cNvPr>
          <p:cNvSpPr>
            <a:spLocks noGrp="1"/>
          </p:cNvSpPr>
          <p:nvPr>
            <p:ph idx="1"/>
          </p:nvPr>
        </p:nvSpPr>
        <p:spPr/>
        <p:txBody>
          <a:bodyPr/>
          <a:lstStyle/>
          <a:p>
            <a:pPr marL="0" indent="0">
              <a:buNone/>
            </a:pPr>
            <a:r>
              <a:rPr lang="en-US" dirty="0"/>
              <a:t>In the Ledger Detail report screen, you can now report on and filter by Activity cost center and Activity program. </a:t>
            </a:r>
          </a:p>
          <a:p>
            <a:pPr marL="0" indent="0">
              <a:buNone/>
            </a:pPr>
            <a:endParaRPr lang="en-US" dirty="0"/>
          </a:p>
          <a:p>
            <a:pPr marL="0" indent="0">
              <a:buNone/>
            </a:pPr>
            <a:r>
              <a:rPr lang="en-US" dirty="0"/>
              <a:t>This allows for the breakdown of activities that have been billed.</a:t>
            </a:r>
          </a:p>
          <a:p>
            <a:pPr marL="0" indent="0">
              <a:buNone/>
            </a:pPr>
            <a:endParaRPr lang="en-US" dirty="0"/>
          </a:p>
          <a:p>
            <a:endParaRPr lang="en-US" dirty="0"/>
          </a:p>
        </p:txBody>
      </p:sp>
    </p:spTree>
    <p:extLst>
      <p:ext uri="{BB962C8B-B14F-4D97-AF65-F5344CB8AC3E}">
        <p14:creationId xmlns:p14="http://schemas.microsoft.com/office/powerpoint/2010/main" val="788886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7189E-C849-42ED-8DAD-1D68DFBD3FA5}"/>
              </a:ext>
            </a:extLst>
          </p:cNvPr>
          <p:cNvSpPr>
            <a:spLocks noGrp="1"/>
          </p:cNvSpPr>
          <p:nvPr>
            <p:ph type="title"/>
          </p:nvPr>
        </p:nvSpPr>
        <p:spPr/>
        <p:txBody>
          <a:bodyPr/>
          <a:lstStyle/>
          <a:p>
            <a:r>
              <a:rPr lang="en-US" dirty="0">
                <a:latin typeface="Open Sans" panose="020B0606030504020204" pitchFamily="34" charset="0"/>
                <a:ea typeface="Open Sans" panose="020B0606030504020204" pitchFamily="34" charset="0"/>
                <a:cs typeface="Open Sans" panose="020B0606030504020204" pitchFamily="34" charset="0"/>
              </a:rPr>
              <a:t>Show Score Questions for all Assessment Forms in Reports</a:t>
            </a:r>
          </a:p>
        </p:txBody>
      </p:sp>
      <p:sp>
        <p:nvSpPr>
          <p:cNvPr id="3" name="Content Placeholder 2">
            <a:extLst>
              <a:ext uri="{FF2B5EF4-FFF2-40B4-BE49-F238E27FC236}">
                <a16:creationId xmlns:a16="http://schemas.microsoft.com/office/drawing/2014/main" id="{6597F6A0-4BB6-49EB-9CE0-3583DC65B063}"/>
              </a:ext>
            </a:extLst>
          </p:cNvPr>
          <p:cNvSpPr>
            <a:spLocks noGrp="1"/>
          </p:cNvSpPr>
          <p:nvPr>
            <p:ph idx="1"/>
          </p:nvPr>
        </p:nvSpPr>
        <p:spPr>
          <a:xfrm>
            <a:off x="1103312" y="2052918"/>
            <a:ext cx="2461523" cy="4195481"/>
          </a:xfrm>
        </p:spPr>
        <p:txBody>
          <a:bodyPr/>
          <a:lstStyle/>
          <a:p>
            <a:pPr marL="0" indent="0">
              <a:buNone/>
            </a:pPr>
            <a:r>
              <a:rPr lang="en-US" dirty="0"/>
              <a:t>Assessment forms in Nightingale Notes that are scored previously did have a Score field in Reports. It has now been added to the forms that can be scored.</a:t>
            </a:r>
          </a:p>
          <a:p>
            <a:pPr marL="0" indent="0">
              <a:buNone/>
            </a:pPr>
            <a:endParaRPr lang="en-US" dirty="0"/>
          </a:p>
          <a:p>
            <a:endParaRPr lang="en-US" dirty="0"/>
          </a:p>
        </p:txBody>
      </p:sp>
      <p:pic>
        <p:nvPicPr>
          <p:cNvPr id="7" name="Picture 6">
            <a:extLst>
              <a:ext uri="{FF2B5EF4-FFF2-40B4-BE49-F238E27FC236}">
                <a16:creationId xmlns:a16="http://schemas.microsoft.com/office/drawing/2014/main" id="{D3D2C07B-92E3-6DB5-AD28-A509F5300BBE}"/>
              </a:ext>
            </a:extLst>
          </p:cNvPr>
          <p:cNvPicPr>
            <a:picLocks noChangeAspect="1"/>
          </p:cNvPicPr>
          <p:nvPr/>
        </p:nvPicPr>
        <p:blipFill>
          <a:blip r:embed="rId3"/>
          <a:stretch>
            <a:fillRect/>
          </a:stretch>
        </p:blipFill>
        <p:spPr>
          <a:xfrm>
            <a:off x="3955305" y="2052918"/>
            <a:ext cx="4963408" cy="4533508"/>
          </a:xfrm>
          <a:prstGeom prst="rect">
            <a:avLst/>
          </a:prstGeom>
        </p:spPr>
      </p:pic>
    </p:spTree>
    <p:extLst>
      <p:ext uri="{BB962C8B-B14F-4D97-AF65-F5344CB8AC3E}">
        <p14:creationId xmlns:p14="http://schemas.microsoft.com/office/powerpoint/2010/main" val="2144684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7189E-C849-42ED-8DAD-1D68DFBD3FA5}"/>
              </a:ext>
            </a:extLst>
          </p:cNvPr>
          <p:cNvSpPr>
            <a:spLocks noGrp="1"/>
          </p:cNvSpPr>
          <p:nvPr>
            <p:ph type="title"/>
          </p:nvPr>
        </p:nvSpPr>
        <p:spPr/>
        <p:txBody>
          <a:bodyPr/>
          <a:lstStyle/>
          <a:p>
            <a:r>
              <a:rPr lang="en-US" sz="3200" dirty="0" err="1">
                <a:latin typeface="Open Sans" panose="020B0606030504020204" pitchFamily="34" charset="0"/>
                <a:ea typeface="Open Sans" panose="020B0606030504020204" pitchFamily="34" charset="0"/>
                <a:cs typeface="Open Sans" panose="020B0606030504020204" pitchFamily="34" charset="0"/>
              </a:rPr>
              <a:t>IHVE</a:t>
            </a:r>
            <a:r>
              <a:rPr lang="en-US" sz="3200" dirty="0">
                <a:latin typeface="Open Sans" panose="020B0606030504020204" pitchFamily="34" charset="0"/>
                <a:ea typeface="Open Sans" panose="020B0606030504020204" pitchFamily="34" charset="0"/>
                <a:cs typeface="Open Sans" panose="020B0606030504020204" pitchFamily="34" charset="0"/>
              </a:rPr>
              <a:t>: Changes to Save Functionality in “New Related Activity”</a:t>
            </a:r>
          </a:p>
        </p:txBody>
      </p:sp>
      <p:sp>
        <p:nvSpPr>
          <p:cNvPr id="3" name="Content Placeholder 2">
            <a:extLst>
              <a:ext uri="{FF2B5EF4-FFF2-40B4-BE49-F238E27FC236}">
                <a16:creationId xmlns:a16="http://schemas.microsoft.com/office/drawing/2014/main" id="{6597F6A0-4BB6-49EB-9CE0-3583DC65B063}"/>
              </a:ext>
            </a:extLst>
          </p:cNvPr>
          <p:cNvSpPr>
            <a:spLocks noGrp="1"/>
          </p:cNvSpPr>
          <p:nvPr>
            <p:ph idx="1"/>
          </p:nvPr>
        </p:nvSpPr>
        <p:spPr>
          <a:xfrm>
            <a:off x="8322366" y="2172113"/>
            <a:ext cx="3223524" cy="4195481"/>
          </a:xfrm>
        </p:spPr>
        <p:txBody>
          <a:bodyPr/>
          <a:lstStyle/>
          <a:p>
            <a:r>
              <a:rPr lang="en-US" dirty="0"/>
              <a:t>If you add a “New related activity” from an FHV activity, and you go immediately to the Charting tab or elsewhere without saving, when you go back to Activity Details, the activity info you previously entered will not have saved and there is no warning.</a:t>
            </a:r>
          </a:p>
          <a:p>
            <a:pPr marL="0" indent="0">
              <a:buNone/>
            </a:pPr>
            <a:endParaRPr lang="en-US" dirty="0"/>
          </a:p>
          <a:p>
            <a:endParaRPr lang="en-US" dirty="0"/>
          </a:p>
        </p:txBody>
      </p:sp>
      <p:pic>
        <p:nvPicPr>
          <p:cNvPr id="5" name="Picture 4">
            <a:extLst>
              <a:ext uri="{FF2B5EF4-FFF2-40B4-BE49-F238E27FC236}">
                <a16:creationId xmlns:a16="http://schemas.microsoft.com/office/drawing/2014/main" id="{CD79F61F-EC17-DEE0-612D-F20137CF79E1}"/>
              </a:ext>
            </a:extLst>
          </p:cNvPr>
          <p:cNvPicPr>
            <a:picLocks noChangeAspect="1"/>
          </p:cNvPicPr>
          <p:nvPr/>
        </p:nvPicPr>
        <p:blipFill>
          <a:blip r:embed="rId3"/>
          <a:stretch>
            <a:fillRect/>
          </a:stretch>
        </p:blipFill>
        <p:spPr>
          <a:xfrm>
            <a:off x="646110" y="1527122"/>
            <a:ext cx="7464219" cy="4894805"/>
          </a:xfrm>
          <a:prstGeom prst="rect">
            <a:avLst/>
          </a:prstGeom>
        </p:spPr>
      </p:pic>
    </p:spTree>
    <p:extLst>
      <p:ext uri="{BB962C8B-B14F-4D97-AF65-F5344CB8AC3E}">
        <p14:creationId xmlns:p14="http://schemas.microsoft.com/office/powerpoint/2010/main" val="4052269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7189E-C849-42ED-8DAD-1D68DFBD3FA5}"/>
              </a:ext>
            </a:extLst>
          </p:cNvPr>
          <p:cNvSpPr>
            <a:spLocks noGrp="1"/>
          </p:cNvSpPr>
          <p:nvPr>
            <p:ph type="title"/>
          </p:nvPr>
        </p:nvSpPr>
        <p:spPr/>
        <p:txBody>
          <a:bodyPr/>
          <a:lstStyle/>
          <a:p>
            <a:r>
              <a:rPr lang="en-US" sz="3200" dirty="0" err="1">
                <a:latin typeface="Open Sans" panose="020B0606030504020204" pitchFamily="34" charset="0"/>
                <a:ea typeface="Open Sans" panose="020B0606030504020204" pitchFamily="34" charset="0"/>
                <a:cs typeface="Open Sans" panose="020B0606030504020204" pitchFamily="34" charset="0"/>
              </a:rPr>
              <a:t>IHVE</a:t>
            </a:r>
            <a:r>
              <a:rPr lang="en-US" sz="3200" dirty="0">
                <a:latin typeface="Open Sans" panose="020B0606030504020204" pitchFamily="34" charset="0"/>
                <a:ea typeface="Open Sans" panose="020B0606030504020204" pitchFamily="34" charset="0"/>
                <a:cs typeface="Open Sans" panose="020B0606030504020204" pitchFamily="34" charset="0"/>
              </a:rPr>
              <a:t>: Changes to Save Functionality in “New Related Activity”</a:t>
            </a:r>
          </a:p>
        </p:txBody>
      </p:sp>
      <p:sp>
        <p:nvSpPr>
          <p:cNvPr id="3" name="Content Placeholder 2">
            <a:extLst>
              <a:ext uri="{FF2B5EF4-FFF2-40B4-BE49-F238E27FC236}">
                <a16:creationId xmlns:a16="http://schemas.microsoft.com/office/drawing/2014/main" id="{6597F6A0-4BB6-49EB-9CE0-3583DC65B063}"/>
              </a:ext>
            </a:extLst>
          </p:cNvPr>
          <p:cNvSpPr>
            <a:spLocks noGrp="1"/>
          </p:cNvSpPr>
          <p:nvPr>
            <p:ph idx="1"/>
          </p:nvPr>
        </p:nvSpPr>
        <p:spPr>
          <a:xfrm>
            <a:off x="646110" y="1973330"/>
            <a:ext cx="8789437" cy="4195481"/>
          </a:xfrm>
        </p:spPr>
        <p:txBody>
          <a:bodyPr/>
          <a:lstStyle/>
          <a:p>
            <a:r>
              <a:rPr lang="en-US" dirty="0"/>
              <a:t>New behavior: If you attempt to navigate away from the Activity Details screen, such as to go to Charting, Vitals, etc., you’ll get a warning that you will lose your changes:</a:t>
            </a:r>
          </a:p>
          <a:p>
            <a:endParaRPr lang="en-US" dirty="0"/>
          </a:p>
          <a:p>
            <a:endParaRPr lang="en-US" dirty="0"/>
          </a:p>
          <a:p>
            <a:pPr marL="0" indent="0">
              <a:buNone/>
            </a:pPr>
            <a:endParaRPr lang="en-US" dirty="0"/>
          </a:p>
          <a:p>
            <a:endParaRPr lang="en-US" dirty="0"/>
          </a:p>
        </p:txBody>
      </p:sp>
      <p:pic>
        <p:nvPicPr>
          <p:cNvPr id="6" name="Picture 5">
            <a:extLst>
              <a:ext uri="{FF2B5EF4-FFF2-40B4-BE49-F238E27FC236}">
                <a16:creationId xmlns:a16="http://schemas.microsoft.com/office/drawing/2014/main" id="{11EFEAFE-938B-228A-B1E4-1DD6D4C06AD3}"/>
              </a:ext>
            </a:extLst>
          </p:cNvPr>
          <p:cNvPicPr>
            <a:picLocks noChangeAspect="1"/>
          </p:cNvPicPr>
          <p:nvPr/>
        </p:nvPicPr>
        <p:blipFill>
          <a:blip r:embed="rId3"/>
          <a:stretch>
            <a:fillRect/>
          </a:stretch>
        </p:blipFill>
        <p:spPr>
          <a:xfrm>
            <a:off x="1040995" y="3115503"/>
            <a:ext cx="7734636" cy="3417818"/>
          </a:xfrm>
          <a:prstGeom prst="rect">
            <a:avLst/>
          </a:prstGeom>
        </p:spPr>
      </p:pic>
    </p:spTree>
    <p:extLst>
      <p:ext uri="{BB962C8B-B14F-4D97-AF65-F5344CB8AC3E}">
        <p14:creationId xmlns:p14="http://schemas.microsoft.com/office/powerpoint/2010/main" val="2275427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7189E-C849-42ED-8DAD-1D68DFBD3FA5}"/>
              </a:ext>
            </a:extLst>
          </p:cNvPr>
          <p:cNvSpPr>
            <a:spLocks noGrp="1"/>
          </p:cNvSpPr>
          <p:nvPr>
            <p:ph type="title"/>
          </p:nvPr>
        </p:nvSpPr>
        <p:spPr/>
        <p:txBody>
          <a:bodyPr/>
          <a:lstStyle/>
          <a:p>
            <a:r>
              <a:rPr lang="en-US" sz="3200" dirty="0" err="1">
                <a:latin typeface="Open Sans" panose="020B0606030504020204" pitchFamily="34" charset="0"/>
                <a:ea typeface="Open Sans" panose="020B0606030504020204" pitchFamily="34" charset="0"/>
                <a:cs typeface="Open Sans" panose="020B0606030504020204" pitchFamily="34" charset="0"/>
              </a:rPr>
              <a:t>IHVE</a:t>
            </a:r>
            <a:r>
              <a:rPr lang="en-US" sz="3200" dirty="0">
                <a:latin typeface="Open Sans" panose="020B0606030504020204" pitchFamily="34" charset="0"/>
                <a:ea typeface="Open Sans" panose="020B0606030504020204" pitchFamily="34" charset="0"/>
                <a:cs typeface="Open Sans" panose="020B0606030504020204" pitchFamily="34" charset="0"/>
              </a:rPr>
              <a:t>: Changes to Save Functionality in “New Related Activity”</a:t>
            </a:r>
          </a:p>
        </p:txBody>
      </p:sp>
      <p:sp>
        <p:nvSpPr>
          <p:cNvPr id="3" name="Content Placeholder 2">
            <a:extLst>
              <a:ext uri="{FF2B5EF4-FFF2-40B4-BE49-F238E27FC236}">
                <a16:creationId xmlns:a16="http://schemas.microsoft.com/office/drawing/2014/main" id="{6597F6A0-4BB6-49EB-9CE0-3583DC65B063}"/>
              </a:ext>
            </a:extLst>
          </p:cNvPr>
          <p:cNvSpPr>
            <a:spLocks noGrp="1"/>
          </p:cNvSpPr>
          <p:nvPr>
            <p:ph idx="1"/>
          </p:nvPr>
        </p:nvSpPr>
        <p:spPr>
          <a:xfrm>
            <a:off x="7712764" y="1973330"/>
            <a:ext cx="3578087" cy="4195481"/>
          </a:xfrm>
        </p:spPr>
        <p:txBody>
          <a:bodyPr/>
          <a:lstStyle/>
          <a:p>
            <a:endParaRPr lang="en-US" dirty="0"/>
          </a:p>
          <a:p>
            <a:endParaRPr lang="en-US" dirty="0"/>
          </a:p>
          <a:p>
            <a:pPr marL="0" indent="0">
              <a:buNone/>
            </a:pPr>
            <a:endParaRPr lang="en-US" dirty="0"/>
          </a:p>
          <a:p>
            <a:endParaRPr lang="en-US" dirty="0"/>
          </a:p>
        </p:txBody>
      </p:sp>
      <p:pic>
        <p:nvPicPr>
          <p:cNvPr id="6" name="Picture 5">
            <a:extLst>
              <a:ext uri="{FF2B5EF4-FFF2-40B4-BE49-F238E27FC236}">
                <a16:creationId xmlns:a16="http://schemas.microsoft.com/office/drawing/2014/main" id="{11EFEAFE-938B-228A-B1E4-1DD6D4C06AD3}"/>
              </a:ext>
            </a:extLst>
          </p:cNvPr>
          <p:cNvPicPr>
            <a:picLocks noChangeAspect="1"/>
          </p:cNvPicPr>
          <p:nvPr/>
        </p:nvPicPr>
        <p:blipFill>
          <a:blip r:embed="rId3"/>
          <a:stretch>
            <a:fillRect/>
          </a:stretch>
        </p:blipFill>
        <p:spPr>
          <a:xfrm>
            <a:off x="646110" y="1811435"/>
            <a:ext cx="7734636" cy="3417818"/>
          </a:xfrm>
          <a:prstGeom prst="rect">
            <a:avLst/>
          </a:prstGeom>
        </p:spPr>
      </p:pic>
      <p:sp>
        <p:nvSpPr>
          <p:cNvPr id="4" name="TextBox 3">
            <a:extLst>
              <a:ext uri="{FF2B5EF4-FFF2-40B4-BE49-F238E27FC236}">
                <a16:creationId xmlns:a16="http://schemas.microsoft.com/office/drawing/2014/main" id="{FD8122E4-D40E-AE9E-21A2-54EE09A37F2F}"/>
              </a:ext>
            </a:extLst>
          </p:cNvPr>
          <p:cNvSpPr txBox="1"/>
          <p:nvPr/>
        </p:nvSpPr>
        <p:spPr>
          <a:xfrm>
            <a:off x="8600972" y="1696476"/>
            <a:ext cx="2469652" cy="4247317"/>
          </a:xfrm>
          <a:prstGeom prst="rect">
            <a:avLst/>
          </a:prstGeom>
          <a:noFill/>
        </p:spPr>
        <p:txBody>
          <a:bodyPr wrap="square" rtlCol="0">
            <a:spAutoFit/>
          </a:bodyPr>
          <a:lstStyle/>
          <a:p>
            <a:r>
              <a:rPr lang="en-US" dirty="0"/>
              <a:t>Also notice the “Save” and “Save and Close” buttons. Previously “Save” would close the popup window and you would have to navigate back. Now, it will keep you on the screen so you can navigate where you want to go. To leave the screen, click on “Save and Close.”</a:t>
            </a:r>
          </a:p>
        </p:txBody>
      </p:sp>
      <p:cxnSp>
        <p:nvCxnSpPr>
          <p:cNvPr id="11" name="Connector: Curved 10">
            <a:extLst>
              <a:ext uri="{FF2B5EF4-FFF2-40B4-BE49-F238E27FC236}">
                <a16:creationId xmlns:a16="http://schemas.microsoft.com/office/drawing/2014/main" id="{3013E485-8691-D348-3E04-D05AD1B68CD0}"/>
              </a:ext>
            </a:extLst>
          </p:cNvPr>
          <p:cNvCxnSpPr/>
          <p:nvPr/>
        </p:nvCxnSpPr>
        <p:spPr>
          <a:xfrm rot="16200000" flipV="1">
            <a:off x="7424694" y="2894792"/>
            <a:ext cx="1464348" cy="888208"/>
          </a:xfrm>
          <a:prstGeom prst="curvedConnector3">
            <a:avLst/>
          </a:prstGeom>
          <a:ln w="28575">
            <a:tailEnd type="triangle"/>
          </a:ln>
          <a:effectLst>
            <a:glow rad="139700">
              <a:schemeClr val="accent1">
                <a:satMod val="175000"/>
                <a:alpha val="40000"/>
              </a:schemeClr>
            </a:glow>
          </a:effectLst>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6173621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Champ Software 2017">
      <a:dk1>
        <a:sysClr val="windowText" lastClr="000000"/>
      </a:dk1>
      <a:lt1>
        <a:sysClr val="window" lastClr="FFFFFF"/>
      </a:lt1>
      <a:dk2>
        <a:srgbClr val="304A68"/>
      </a:dk2>
      <a:lt2>
        <a:srgbClr val="F9D274"/>
      </a:lt2>
      <a:accent1>
        <a:srgbClr val="6D8FAF"/>
      </a:accent1>
      <a:accent2>
        <a:srgbClr val="E49A24"/>
      </a:accent2>
      <a:accent3>
        <a:srgbClr val="3DCED1"/>
      </a:accent3>
      <a:accent4>
        <a:srgbClr val="975399"/>
      </a:accent4>
      <a:accent5>
        <a:srgbClr val="6EED6E"/>
      </a:accent5>
      <a:accent6>
        <a:srgbClr val="D55E6F"/>
      </a:accent6>
      <a:hlink>
        <a:srgbClr val="304A68"/>
      </a:hlink>
      <a:folHlink>
        <a:srgbClr val="6D8FAF"/>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915</TotalTime>
  <Words>681</Words>
  <Application>Microsoft Office PowerPoint</Application>
  <PresentationFormat>Widescreen</PresentationFormat>
  <Paragraphs>59</Paragraphs>
  <Slides>12</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Century Gothic</vt:lpstr>
      <vt:lpstr>Open Sans</vt:lpstr>
      <vt:lpstr>Open Sans Condensed</vt:lpstr>
      <vt:lpstr>Open Sans Extrabold</vt:lpstr>
      <vt:lpstr>Wingdings 3</vt:lpstr>
      <vt:lpstr>Ion</vt:lpstr>
      <vt:lpstr>Release Overview </vt:lpstr>
      <vt:lpstr>Agenda/Included in this release</vt:lpstr>
      <vt:lpstr>SAML/SSO</vt:lpstr>
      <vt:lpstr>Show Prior KBS Ratings in Charting</vt:lpstr>
      <vt:lpstr>Activity Program and Cost Center is now Available in Reports</vt:lpstr>
      <vt:lpstr>Show Score Questions for all Assessment Forms in Reports</vt:lpstr>
      <vt:lpstr>IHVE: Changes to Save Functionality in “New Related Activity”</vt:lpstr>
      <vt:lpstr>IHVE: Changes to Save Functionality in “New Related Activity”</vt:lpstr>
      <vt:lpstr>IHVE: Changes to Save Functionality in “New Related Activity”</vt:lpstr>
      <vt:lpstr>IHVE: Radio Buttons now Checkboxes with “Check All” in “Add Existing Screening”</vt:lpstr>
      <vt:lpstr>Q &amp; A</vt:lpstr>
      <vt:lpstr>Important Dates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 Trends &amp; Security for You</dc:title>
  <dc:creator>Crystal Maertens</dc:creator>
  <cp:lastModifiedBy>Kellie Kopischke</cp:lastModifiedBy>
  <cp:revision>20</cp:revision>
  <dcterms:created xsi:type="dcterms:W3CDTF">2017-09-06T15:32:57Z</dcterms:created>
  <dcterms:modified xsi:type="dcterms:W3CDTF">2023-03-21T19:22:33Z</dcterms:modified>
</cp:coreProperties>
</file>