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7" r:id="rId2"/>
  </p:sldMasterIdLst>
  <p:notesMasterIdLst>
    <p:notesMasterId r:id="rId17"/>
  </p:notesMasterIdLst>
  <p:sldIdLst>
    <p:sldId id="269" r:id="rId3"/>
    <p:sldId id="271" r:id="rId4"/>
    <p:sldId id="276" r:id="rId5"/>
    <p:sldId id="283" r:id="rId6"/>
    <p:sldId id="284" r:id="rId7"/>
    <p:sldId id="289" r:id="rId8"/>
    <p:sldId id="290" r:id="rId9"/>
    <p:sldId id="277" r:id="rId10"/>
    <p:sldId id="285" r:id="rId11"/>
    <p:sldId id="286" r:id="rId12"/>
    <p:sldId id="287" r:id="rId13"/>
    <p:sldId id="288" r:id="rId14"/>
    <p:sldId id="280" r:id="rId15"/>
    <p:sldId id="282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3656A"/>
    <a:srgbClr val="D25F15"/>
    <a:srgbClr val="F6A800"/>
    <a:srgbClr val="004988"/>
    <a:srgbClr val="6BC0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319"/>
    <p:restoredTop sz="94637"/>
  </p:normalViewPr>
  <p:slideViewPr>
    <p:cSldViewPr snapToGrid="0" snapToObjects="1" showGuides="1">
      <p:cViewPr varScale="1">
        <p:scale>
          <a:sx n="79" d="100"/>
          <a:sy n="79" d="100"/>
        </p:scale>
        <p:origin x="314" y="4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rial" panose="020B0604020202020204" pitchFamily="34" charset="0"/>
              </a:defRPr>
            </a:lvl1pPr>
          </a:lstStyle>
          <a:p>
            <a:fld id="{3B1A1406-1241-E044-8D3B-BFF97CD24D56}" type="datetimeFigureOut">
              <a:rPr lang="en-US" smtClean="0"/>
              <a:pPr/>
              <a:t>7/17/2023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rial" panose="020B0604020202020204" pitchFamily="34" charset="0"/>
              </a:defRPr>
            </a:lvl1pPr>
          </a:lstStyle>
          <a:p>
            <a:fld id="{44EBCD24-2F56-1F4A-960F-E5E54C183B6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7091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E5A83C8-7A5A-2D41-8DAA-278827009611}"/>
              </a:ext>
            </a:extLst>
          </p:cNvPr>
          <p:cNvSpPr/>
          <p:nvPr userDrawn="1"/>
        </p:nvSpPr>
        <p:spPr>
          <a:xfrm>
            <a:off x="0" y="0"/>
            <a:ext cx="12192000" cy="67436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BF03980-04FB-2A3F-3FAA-54508D338A8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60760" y="1772185"/>
            <a:ext cx="3727555" cy="185159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EB1F453-B9D2-2D62-FF44-1DD4C648C96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18000"/>
          </a:blip>
          <a:stretch>
            <a:fillRect/>
          </a:stretch>
        </p:blipFill>
        <p:spPr>
          <a:xfrm>
            <a:off x="-734518" y="-1325841"/>
            <a:ext cx="8721404" cy="1120793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1FA3CE7-C0C8-8FB9-40BA-FB00819C2AE6}"/>
              </a:ext>
            </a:extLst>
          </p:cNvPr>
          <p:cNvSpPr/>
          <p:nvPr userDrawn="1"/>
        </p:nvSpPr>
        <p:spPr>
          <a:xfrm>
            <a:off x="0" y="6400081"/>
            <a:ext cx="12192000" cy="45791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0596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2D7D44-F072-4245-807A-31FD8C62F5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DBCF1C-70A5-FB4D-9A0C-31CBF805DF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9FBBAF-A712-1B4D-89FE-A8C76ECAE2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47A26B-FF68-5F68-EF6C-DDD1AF0515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43036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July 2023 Release Overview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4842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Optio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56B8113-1A6C-0B54-A831-9C7FDE1AA88B}"/>
              </a:ext>
            </a:extLst>
          </p:cNvPr>
          <p:cNvSpPr/>
          <p:nvPr userDrawn="1"/>
        </p:nvSpPr>
        <p:spPr>
          <a:xfrm>
            <a:off x="0" y="6400081"/>
            <a:ext cx="12192000" cy="4579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panose="020B0604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88403D-3E01-0696-74D4-D3B11339F62F}"/>
              </a:ext>
            </a:extLst>
          </p:cNvPr>
          <p:cNvSpPr txBox="1">
            <a:spLocks/>
          </p:cNvSpPr>
          <p:nvPr userDrawn="1"/>
        </p:nvSpPr>
        <p:spPr>
          <a:xfrm>
            <a:off x="11121360" y="6457770"/>
            <a:ext cx="532596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9236947-B125-3F4D-BFBB-AEA7032B3CA9}" type="slidenum">
              <a:rPr lang="en-US" sz="1200" b="0" i="0" baseline="0" smtClean="0">
                <a:solidFill>
                  <a:schemeClr val="accent6"/>
                </a:solidFill>
                <a:latin typeface="Arial" panose="020B0604020202020204" pitchFamily="34" charset="0"/>
              </a:rPr>
              <a:pPr/>
              <a:t>‹#›</a:t>
            </a:fld>
            <a:endParaRPr lang="en-US" sz="1200" b="0" i="0" baseline="0" dirty="0">
              <a:solidFill>
                <a:schemeClr val="accent6"/>
              </a:solidFill>
              <a:latin typeface="Arial" panose="020B060402020202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B9CCDEF-5EAF-EB43-BE22-14D0EEEC58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20527" y="2670753"/>
            <a:ext cx="7133429" cy="906546"/>
          </a:xfrm>
        </p:spPr>
        <p:txBody>
          <a:bodyPr anchor="b">
            <a:normAutofit/>
          </a:bodyPr>
          <a:lstStyle>
            <a:lvl1pPr algn="l">
              <a:defRPr sz="40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86348C4B-B96D-614B-9EA4-CC52A8334D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20527" y="3843782"/>
            <a:ext cx="7133429" cy="588757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EA5A93E-4E42-4040-1504-4DE2822EAC9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5000"/>
          </a:blip>
          <a:stretch>
            <a:fillRect/>
          </a:stretch>
        </p:blipFill>
        <p:spPr>
          <a:xfrm>
            <a:off x="-626104" y="239842"/>
            <a:ext cx="6022754" cy="7739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4557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E3B6172-3056-D13A-6C25-4ACFC0D357A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5000"/>
          </a:blip>
          <a:stretch>
            <a:fillRect/>
          </a:stretch>
        </p:blipFill>
        <p:spPr>
          <a:xfrm>
            <a:off x="2615425" y="434715"/>
            <a:ext cx="8505935" cy="1093103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3BF9AD3-982E-6846-8E59-5DE0243F6C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6375816" cy="23876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EE2C2C-6027-6D4F-991D-9FD8435FA7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5206584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C561739-DAA4-BAC8-D9CB-A9F7A07029EC}"/>
              </a:ext>
            </a:extLst>
          </p:cNvPr>
          <p:cNvSpPr/>
          <p:nvPr userDrawn="1"/>
        </p:nvSpPr>
        <p:spPr>
          <a:xfrm>
            <a:off x="0" y="6400081"/>
            <a:ext cx="12192000" cy="4579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panose="020B0604020202020204" pitchFamily="34" charset="0"/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F83CDF4-279E-B931-C30F-C82CE2C3522A}"/>
              </a:ext>
            </a:extLst>
          </p:cNvPr>
          <p:cNvSpPr txBox="1">
            <a:spLocks/>
          </p:cNvSpPr>
          <p:nvPr userDrawn="1"/>
        </p:nvSpPr>
        <p:spPr>
          <a:xfrm>
            <a:off x="11121360" y="6457770"/>
            <a:ext cx="532596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9236947-B125-3F4D-BFBB-AEA7032B3CA9}" type="slidenum">
              <a:rPr lang="en-US" sz="1200" b="0" i="0" baseline="0" smtClean="0">
                <a:solidFill>
                  <a:schemeClr val="accent6"/>
                </a:solidFill>
                <a:latin typeface="Arial" panose="020B0604020202020204" pitchFamily="34" charset="0"/>
              </a:rPr>
              <a:pPr/>
              <a:t>‹#›</a:t>
            </a:fld>
            <a:endParaRPr lang="en-US" sz="1200" b="0" i="0" baseline="0" dirty="0">
              <a:solidFill>
                <a:schemeClr val="accent6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57963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E3B6172-3056-D13A-6C25-4ACFC0D357A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5000"/>
          </a:blip>
          <a:stretch>
            <a:fillRect/>
          </a:stretch>
        </p:blipFill>
        <p:spPr>
          <a:xfrm>
            <a:off x="2615425" y="434715"/>
            <a:ext cx="8505935" cy="1093103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C561739-DAA4-BAC8-D9CB-A9F7A07029EC}"/>
              </a:ext>
            </a:extLst>
          </p:cNvPr>
          <p:cNvSpPr/>
          <p:nvPr userDrawn="1"/>
        </p:nvSpPr>
        <p:spPr>
          <a:xfrm>
            <a:off x="0" y="6400081"/>
            <a:ext cx="12192000" cy="4579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panose="020B0604020202020204" pitchFamily="34" charset="0"/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1BAEED1D-4B6E-1F98-5F70-7BEEE5C278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43036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July 2023 Release Overview</a:t>
            </a:r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F83CDF4-279E-B931-C30F-C82CE2C3522A}"/>
              </a:ext>
            </a:extLst>
          </p:cNvPr>
          <p:cNvSpPr txBox="1">
            <a:spLocks/>
          </p:cNvSpPr>
          <p:nvPr userDrawn="1"/>
        </p:nvSpPr>
        <p:spPr>
          <a:xfrm>
            <a:off x="11121360" y="6457770"/>
            <a:ext cx="532596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9236947-B125-3F4D-BFBB-AEA7032B3CA9}" type="slidenum">
              <a:rPr lang="en-US" sz="1200" b="0" i="0" baseline="0" smtClean="0">
                <a:solidFill>
                  <a:schemeClr val="accent6"/>
                </a:solidFill>
                <a:latin typeface="Arial" panose="020B0604020202020204" pitchFamily="34" charset="0"/>
              </a:rPr>
              <a:pPr/>
              <a:t>‹#›</a:t>
            </a:fld>
            <a:endParaRPr lang="en-US" sz="1200" b="0" i="0" baseline="0" dirty="0">
              <a:solidFill>
                <a:schemeClr val="accent6"/>
              </a:solidFill>
              <a:latin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5B3DE85-E471-F23D-16CC-732E6A2A0B9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60852" y="6116782"/>
            <a:ext cx="554696" cy="711955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5D9FD242-BD6A-D064-DE6D-352501A2A9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42138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6E9549A-8D38-B142-E95E-6B889538C2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421380" cy="396081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CCB91A8-3B30-F2A3-AFE5-99E1283CE6DE}"/>
              </a:ext>
            </a:extLst>
          </p:cNvPr>
          <p:cNvCxnSpPr>
            <a:cxnSpLocks/>
          </p:cNvCxnSpPr>
          <p:nvPr userDrawn="1"/>
        </p:nvCxnSpPr>
        <p:spPr>
          <a:xfrm>
            <a:off x="853190" y="1514008"/>
            <a:ext cx="915649" cy="0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CF7F215E-3EE4-F8C6-1446-464DDC3B88D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9106166" y="2215084"/>
            <a:ext cx="2593975" cy="3721021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803668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io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6669289-28C3-AE49-BCCC-04C387B162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42138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7F19B01A-10E8-1A46-AD6B-D7EA4DEB30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421380" cy="39608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25F642A8-3796-14FE-A240-C9D5760E56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43036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July 2023 Release Overview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28ADA33-47C8-FAAD-4417-E182B8E6C1B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60852" y="6116782"/>
            <a:ext cx="554696" cy="711955"/>
          </a:xfrm>
          <a:prstGeom prst="rect">
            <a:avLst/>
          </a:prstGeom>
        </p:spPr>
      </p:pic>
      <p:sp>
        <p:nvSpPr>
          <p:cNvPr id="9" name="Content Placeholder 16">
            <a:extLst>
              <a:ext uri="{FF2B5EF4-FFF2-40B4-BE49-F238E27FC236}">
                <a16:creationId xmlns:a16="http://schemas.microsoft.com/office/drawing/2014/main" id="{60777101-B7CE-2AC2-1D35-606B3896673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9106166" y="2215084"/>
            <a:ext cx="2593975" cy="3721021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09955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E5A83C8-7A5A-2D41-8DAA-278827009611}"/>
              </a:ext>
            </a:extLst>
          </p:cNvPr>
          <p:cNvSpPr/>
          <p:nvPr userDrawn="1"/>
        </p:nvSpPr>
        <p:spPr>
          <a:xfrm>
            <a:off x="0" y="0"/>
            <a:ext cx="12192000" cy="67436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panose="020B060402020202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B9CCDEF-5EAF-EB43-BE22-14D0EEEC58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638867"/>
            <a:ext cx="9144000" cy="1109663"/>
          </a:xfrm>
        </p:spPr>
        <p:txBody>
          <a:bodyPr anchor="b">
            <a:normAutofit/>
          </a:bodyPr>
          <a:lstStyle>
            <a:lvl1pPr algn="r">
              <a:defRPr sz="40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86348C4B-B96D-614B-9EA4-CC52A8334D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142373"/>
            <a:ext cx="9144000" cy="955675"/>
          </a:xfrm>
        </p:spPr>
        <p:txBody>
          <a:bodyPr/>
          <a:lstStyle>
            <a:lvl1pPr marL="0" indent="0" algn="r">
              <a:buNone/>
              <a:defRPr sz="24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BF03980-04FB-2A3F-3FAA-54508D338A8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193717" y="1352462"/>
            <a:ext cx="3474283" cy="172578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EB1F453-B9D2-2D62-FF44-1DD4C648C96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18000"/>
          </a:blip>
          <a:stretch>
            <a:fillRect/>
          </a:stretch>
        </p:blipFill>
        <p:spPr>
          <a:xfrm>
            <a:off x="-734518" y="-1325841"/>
            <a:ext cx="8721404" cy="1120793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1FA3CE7-C0C8-8FB9-40BA-FB00819C2AE6}"/>
              </a:ext>
            </a:extLst>
          </p:cNvPr>
          <p:cNvSpPr/>
          <p:nvPr userDrawn="1"/>
        </p:nvSpPr>
        <p:spPr>
          <a:xfrm>
            <a:off x="0" y="6400081"/>
            <a:ext cx="12192000" cy="45791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80206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E5A83C8-7A5A-2D41-8DAA-278827009611}"/>
              </a:ext>
            </a:extLst>
          </p:cNvPr>
          <p:cNvSpPr/>
          <p:nvPr userDrawn="1"/>
        </p:nvSpPr>
        <p:spPr>
          <a:xfrm>
            <a:off x="0" y="0"/>
            <a:ext cx="12192000" cy="67436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EB1F453-B9D2-2D62-FF44-1DD4C648C9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8000"/>
          </a:blip>
          <a:stretch>
            <a:fillRect/>
          </a:stretch>
        </p:blipFill>
        <p:spPr>
          <a:xfrm>
            <a:off x="-734518" y="-1325841"/>
            <a:ext cx="8721404" cy="1120793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1FA3CE7-C0C8-8FB9-40BA-FB00819C2AE6}"/>
              </a:ext>
            </a:extLst>
          </p:cNvPr>
          <p:cNvSpPr/>
          <p:nvPr userDrawn="1"/>
        </p:nvSpPr>
        <p:spPr>
          <a:xfrm>
            <a:off x="0" y="6400081"/>
            <a:ext cx="12192000" cy="4579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D014FE5-55D5-96CD-BE53-EC081D73185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949221" y="2595878"/>
            <a:ext cx="5068549" cy="120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127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E5A83C8-7A5A-2D41-8DAA-278827009611}"/>
              </a:ext>
            </a:extLst>
          </p:cNvPr>
          <p:cNvSpPr/>
          <p:nvPr userDrawn="1"/>
        </p:nvSpPr>
        <p:spPr>
          <a:xfrm>
            <a:off x="0" y="0"/>
            <a:ext cx="12192000" cy="67436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panose="020B060402020202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B9CCDEF-5EAF-EB43-BE22-14D0EEEC58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638867"/>
            <a:ext cx="9144000" cy="1109663"/>
          </a:xfrm>
        </p:spPr>
        <p:txBody>
          <a:bodyPr anchor="b">
            <a:normAutofit/>
          </a:bodyPr>
          <a:lstStyle>
            <a:lvl1pPr algn="r">
              <a:defRPr sz="40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86348C4B-B96D-614B-9EA4-CC52A8334D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142373"/>
            <a:ext cx="9144000" cy="955675"/>
          </a:xfrm>
        </p:spPr>
        <p:txBody>
          <a:bodyPr/>
          <a:lstStyle>
            <a:lvl1pPr marL="0" indent="0" algn="r">
              <a:buNone/>
              <a:defRPr sz="24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EB1F453-B9D2-2D62-FF44-1DD4C648C9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8000"/>
          </a:blip>
          <a:stretch>
            <a:fillRect/>
          </a:stretch>
        </p:blipFill>
        <p:spPr>
          <a:xfrm>
            <a:off x="-734518" y="-1325841"/>
            <a:ext cx="8721404" cy="1120793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1FA3CE7-C0C8-8FB9-40BA-FB00819C2AE6}"/>
              </a:ext>
            </a:extLst>
          </p:cNvPr>
          <p:cNvSpPr/>
          <p:nvPr userDrawn="1"/>
        </p:nvSpPr>
        <p:spPr>
          <a:xfrm>
            <a:off x="0" y="6400081"/>
            <a:ext cx="12192000" cy="4579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C4F92AB-AFDE-B940-8FB4-D73DF1A41C4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599451" y="2029154"/>
            <a:ext cx="5068549" cy="120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8396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O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94A3334-32CD-0E40-F338-6A59C8CBE8F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811141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56B8113-1A6C-0B54-A831-9C7FDE1AA88B}"/>
              </a:ext>
            </a:extLst>
          </p:cNvPr>
          <p:cNvSpPr/>
          <p:nvPr userDrawn="1"/>
        </p:nvSpPr>
        <p:spPr>
          <a:xfrm>
            <a:off x="0" y="6400081"/>
            <a:ext cx="12192000" cy="4579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panose="020B0604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88403D-3E01-0696-74D4-D3B11339F62F}"/>
              </a:ext>
            </a:extLst>
          </p:cNvPr>
          <p:cNvSpPr txBox="1">
            <a:spLocks/>
          </p:cNvSpPr>
          <p:nvPr userDrawn="1"/>
        </p:nvSpPr>
        <p:spPr>
          <a:xfrm>
            <a:off x="11121360" y="6457770"/>
            <a:ext cx="532596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9236947-B125-3F4D-BFBB-AEA7032B3CA9}" type="slidenum">
              <a:rPr lang="en-US" sz="1200" b="0" i="0" baseline="0" smtClean="0">
                <a:solidFill>
                  <a:schemeClr val="accent6"/>
                </a:solidFill>
                <a:latin typeface="Arial" panose="020B0604020202020204" pitchFamily="34" charset="0"/>
              </a:rPr>
              <a:pPr/>
              <a:t>‹#›</a:t>
            </a:fld>
            <a:endParaRPr lang="en-US" sz="1200" b="0" i="0" baseline="0" dirty="0">
              <a:solidFill>
                <a:schemeClr val="accent6"/>
              </a:solidFill>
              <a:latin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48E6DB9-45EB-AB77-3A5F-2769F1AFCDA8}"/>
              </a:ext>
            </a:extLst>
          </p:cNvPr>
          <p:cNvSpPr/>
          <p:nvPr userDrawn="1"/>
        </p:nvSpPr>
        <p:spPr>
          <a:xfrm>
            <a:off x="-1" y="4317168"/>
            <a:ext cx="9084039" cy="2082914"/>
          </a:xfrm>
          <a:prstGeom prst="rect">
            <a:avLst/>
          </a:prstGeom>
          <a:gradFill>
            <a:gsLst>
              <a:gs pos="0">
                <a:schemeClr val="accent1">
                  <a:alpha val="0"/>
                  <a:lumMod val="66000"/>
                  <a:lumOff val="34000"/>
                </a:schemeClr>
              </a:gs>
              <a:gs pos="100000">
                <a:schemeClr val="tx1"/>
              </a:gs>
            </a:gsLst>
            <a:lin ang="108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B9CCDEF-5EAF-EB43-BE22-14D0EEEC58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8174" y="4452079"/>
            <a:ext cx="7133429" cy="906546"/>
          </a:xfrm>
        </p:spPr>
        <p:txBody>
          <a:bodyPr anchor="b">
            <a:normAutofit/>
          </a:bodyPr>
          <a:lstStyle>
            <a:lvl1pPr algn="l">
              <a:defRPr sz="40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86348C4B-B96D-614B-9EA4-CC52A8334D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8174" y="5572200"/>
            <a:ext cx="7133429" cy="588757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7620737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87F6D8-6CB0-844D-A582-E137E931A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531904-97FE-1B41-8676-7C064817FF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0C944CD8-2109-0A7A-7142-125EC4CD7D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43036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July 2023 Release Overview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77536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87F6D8-6CB0-844D-A582-E137E931A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531904-97FE-1B41-8676-7C064817FF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0C944CD8-2109-0A7A-7142-125EC4CD7D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43036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July 2023 Release Overview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B23C8A0-78B9-B1C1-FE62-D8BEC0086766}"/>
              </a:ext>
            </a:extLst>
          </p:cNvPr>
          <p:cNvCxnSpPr>
            <a:cxnSpLocks/>
          </p:cNvCxnSpPr>
          <p:nvPr userDrawn="1"/>
        </p:nvCxnSpPr>
        <p:spPr>
          <a:xfrm>
            <a:off x="853190" y="1514008"/>
            <a:ext cx="915649" cy="0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71122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line -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87F6D8-6CB0-844D-A582-E137E931A6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br>
              <a:rPr lang="en-US" dirty="0"/>
            </a:br>
            <a:r>
              <a:rPr lang="en-US" dirty="0"/>
              <a:t>Two 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531904-97FE-1B41-8676-7C064817FF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55408"/>
            <a:ext cx="10515600" cy="373572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0C944CD8-2109-0A7A-7142-125EC4CD7D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43036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July 2023 Release Overview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B23C8A0-78B9-B1C1-FE62-D8BEC0086766}"/>
              </a:ext>
            </a:extLst>
          </p:cNvPr>
          <p:cNvCxnSpPr>
            <a:cxnSpLocks/>
          </p:cNvCxnSpPr>
          <p:nvPr userDrawn="1"/>
        </p:nvCxnSpPr>
        <p:spPr>
          <a:xfrm>
            <a:off x="853190" y="1813809"/>
            <a:ext cx="915649" cy="0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2759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2D7D44-F072-4245-807A-31FD8C62F5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DBCF1C-70A5-FB4D-9A0C-31CBF805DF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9FBBAF-A712-1B4D-89FE-A8C76ECAE2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47A26B-FF68-5F68-EF6C-DDD1AF0515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43036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July 2023 Release Overview</a:t>
            </a:r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1B008EA-31E3-12DD-F2DB-BADF13549571}"/>
              </a:ext>
            </a:extLst>
          </p:cNvPr>
          <p:cNvCxnSpPr>
            <a:cxnSpLocks/>
          </p:cNvCxnSpPr>
          <p:nvPr userDrawn="1"/>
        </p:nvCxnSpPr>
        <p:spPr>
          <a:xfrm>
            <a:off x="853190" y="1514008"/>
            <a:ext cx="915649" cy="0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57043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1B63775-DCCF-1A4F-8E72-9467AAAA164A}"/>
              </a:ext>
            </a:extLst>
          </p:cNvPr>
          <p:cNvSpPr/>
          <p:nvPr userDrawn="1"/>
        </p:nvSpPr>
        <p:spPr>
          <a:xfrm>
            <a:off x="0" y="6400081"/>
            <a:ext cx="12192000" cy="4579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panose="020B0604020202020204" pitchFamily="34" charset="0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1A5FC5D-EC01-944B-A98F-B319B017E4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AD12B6-2F5C-E54B-8BC3-EF003B4395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9608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D0478B-8823-624A-B429-A407F68A5F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43036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July 2023 Release Overview</a:t>
            </a: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6EAFB64-128C-934E-A0D8-EA4A3CAE3F39}"/>
              </a:ext>
            </a:extLst>
          </p:cNvPr>
          <p:cNvSpPr txBox="1">
            <a:spLocks/>
          </p:cNvSpPr>
          <p:nvPr userDrawn="1"/>
        </p:nvSpPr>
        <p:spPr>
          <a:xfrm>
            <a:off x="11121360" y="6457770"/>
            <a:ext cx="532596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9236947-B125-3F4D-BFBB-AEA7032B3CA9}" type="slidenum">
              <a:rPr lang="en-US" sz="1200" b="0" i="0" baseline="0" smtClean="0">
                <a:solidFill>
                  <a:schemeClr val="accent6"/>
                </a:solidFill>
                <a:latin typeface="Arial" panose="020B0604020202020204" pitchFamily="34" charset="0"/>
              </a:rPr>
              <a:pPr/>
              <a:t>‹#›</a:t>
            </a:fld>
            <a:endParaRPr lang="en-US" sz="1200" b="0" i="0" baseline="0" dirty="0">
              <a:solidFill>
                <a:schemeClr val="accent6"/>
              </a:solidFill>
              <a:latin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934D111-9CCA-7E3A-8F45-AF8D1206A3B1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560852" y="6116782"/>
            <a:ext cx="554696" cy="711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772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4" r:id="rId2"/>
    <p:sldLayoutId id="2147483679" r:id="rId3"/>
    <p:sldLayoutId id="2147483680" r:id="rId4"/>
    <p:sldLayoutId id="2147483655" r:id="rId5"/>
    <p:sldLayoutId id="2147483683" r:id="rId6"/>
    <p:sldLayoutId id="2147483650" r:id="rId7"/>
    <p:sldLayoutId id="2147483682" r:id="rId8"/>
    <p:sldLayoutId id="2147483684" r:id="rId9"/>
    <p:sldLayoutId id="2147483652" r:id="rId10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accent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accent2"/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1A5FC5D-EC01-944B-A98F-B319B017E4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AD12B6-2F5C-E54B-8BC3-EF003B4395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9608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E0689AF-344C-84B0-C9CB-1793A8C987BB}"/>
              </a:ext>
            </a:extLst>
          </p:cNvPr>
          <p:cNvSpPr/>
          <p:nvPr userDrawn="1"/>
        </p:nvSpPr>
        <p:spPr>
          <a:xfrm>
            <a:off x="8514413" y="0"/>
            <a:ext cx="3677587" cy="643036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7B81D71-B03F-A294-659C-8524D9618220}"/>
              </a:ext>
            </a:extLst>
          </p:cNvPr>
          <p:cNvSpPr/>
          <p:nvPr userDrawn="1"/>
        </p:nvSpPr>
        <p:spPr>
          <a:xfrm>
            <a:off x="0" y="6400081"/>
            <a:ext cx="12192000" cy="4579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panose="020B0604020202020204" pitchFamily="34" charset="0"/>
            </a:endParaRP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8A33D557-FEFB-2346-2C2B-A50CDA949A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43036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July 2023 Release Overview</a:t>
            </a:r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39B43298-FE6E-3E8F-0E99-F862D1ED818F}"/>
              </a:ext>
            </a:extLst>
          </p:cNvPr>
          <p:cNvSpPr txBox="1">
            <a:spLocks/>
          </p:cNvSpPr>
          <p:nvPr userDrawn="1"/>
        </p:nvSpPr>
        <p:spPr>
          <a:xfrm>
            <a:off x="11121360" y="6457770"/>
            <a:ext cx="532596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9236947-B125-3F4D-BFBB-AEA7032B3CA9}" type="slidenum">
              <a:rPr lang="en-US" sz="1200" b="0" i="0" baseline="0" smtClean="0">
                <a:solidFill>
                  <a:schemeClr val="accent6"/>
                </a:solidFill>
                <a:latin typeface="Arial" panose="020B0604020202020204" pitchFamily="34" charset="0"/>
              </a:rPr>
              <a:pPr/>
              <a:t>‹#›</a:t>
            </a:fld>
            <a:endParaRPr lang="en-US" sz="1200" b="0" i="0" baseline="0" dirty="0">
              <a:solidFill>
                <a:schemeClr val="accent6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4722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49" r:id="rId2"/>
    <p:sldLayoutId id="2147483685" r:id="rId3"/>
    <p:sldLayoutId id="2147483668" r:id="rId4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accent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accent2"/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support@champsoftware.com" TargetMode="External"/><Relationship Id="rId2" Type="http://schemas.openxmlformats.org/officeDocument/2006/relationships/hyperlink" Target="https://staging.nightingalenotes.com/" TargetMode="Externa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3D2B9C-1010-EBCC-EF12-8932B89C1B4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July 2023 Release Overview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8C178E-4C37-ECF8-C3FC-2ACB465E483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Presented by:</a:t>
            </a:r>
          </a:p>
          <a:p>
            <a:r>
              <a:rPr lang="en-US" dirty="0"/>
              <a:t>Kellie Kopischke</a:t>
            </a:r>
          </a:p>
        </p:txBody>
      </p:sp>
    </p:spTree>
    <p:extLst>
      <p:ext uri="{BB962C8B-B14F-4D97-AF65-F5344CB8AC3E}">
        <p14:creationId xmlns:p14="http://schemas.microsoft.com/office/powerpoint/2010/main" val="21425189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515861-2D43-889A-D8FD-66952ABE98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Processed Forms Tab: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E52987-98B5-90D4-7B3D-0596E4F38C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On this tab in Manage Custom Forms, you can view the client form, by clickin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</a:rPr>
              <a:t>g on the View Form icon in the Options column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Or you can click on Client Details button to be brought directly to the client record. 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Each form can be accessed from this screen for 7 days after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</a:rPr>
              <a:t>form has been submitted. 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01C076C-0248-CD00-8978-4B3F170F49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July 2023 Release Overview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48F5AE0-A1AE-D3DC-22DD-BD46A1B589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2418" y="3841754"/>
            <a:ext cx="9767736" cy="2490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7585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515861-2D43-889A-D8FD-66952ABE98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Subscriber Info Changes: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E52987-98B5-90D4-7B3D-0596E4F38C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913414" cy="3960813"/>
          </a:xfrm>
        </p:spPr>
        <p:txBody>
          <a:bodyPr>
            <a:norm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When a form is created using a Subscriber block, when reconciling the data in the form, new subscriber info can be saved as a new Subscriber. 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</a:rPr>
              <a:t>Existing subscribers can also be inactivated by clicking on the “X.”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01C076C-0248-CD00-8978-4B3F170F49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July 2023 Release Overview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279F838-BF3A-CAE0-BCD3-255338F9D9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3309" y="1472973"/>
            <a:ext cx="6130425" cy="4672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7590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515861-2D43-889A-D8FD-66952ABE98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Distributing Custom Forms via QR Code: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E52987-98B5-90D4-7B3D-0596E4F38C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</a:rPr>
              <a:t>Custom forms can be distributed using a QR code. It can be scanned directly from Nightingale Notes, via the “View QR Code” button or 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downloaded to distribute at the agency’s discretion. 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24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01C076C-0248-CD00-8978-4B3F170F49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July 2023 Release Overview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3DF1339-CE1A-5C3C-6DBD-28A73433B2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9376" y="2593068"/>
            <a:ext cx="5634040" cy="375159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4BC5571-7296-B19D-5452-3527AE4A13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0729" y="3203121"/>
            <a:ext cx="6324600" cy="247650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B26A20F-AF20-04D7-D08D-16964543FEE0}"/>
              </a:ext>
            </a:extLst>
          </p:cNvPr>
          <p:cNvCxnSpPr/>
          <p:nvPr/>
        </p:nvCxnSpPr>
        <p:spPr>
          <a:xfrm>
            <a:off x="7421638" y="3343124"/>
            <a:ext cx="212392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17792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A59A21-F924-D3F2-3FF6-0DA7111859B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 &amp; A</a:t>
            </a:r>
          </a:p>
        </p:txBody>
      </p:sp>
    </p:spTree>
    <p:extLst>
      <p:ext uri="{BB962C8B-B14F-4D97-AF65-F5344CB8AC3E}">
        <p14:creationId xmlns:p14="http://schemas.microsoft.com/office/powerpoint/2010/main" val="30125308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042E5AB-3E6D-1610-7C93-2F1EC06E2B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July 2023 Release Overview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2B3FB23-9E87-9663-7EC4-F64FDEAB8D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Release Dates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869008-B9B6-B896-EE36-87B44283EC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/>
              <a:t>Update is currently on staging. Please test if possible, using your production credentials. 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hlinkClick r:id="rId2"/>
              </a:rPr>
              <a:t>https://staging.nightingalenotes.com/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If issues occur on staging, please email </a:t>
            </a:r>
            <a:r>
              <a:rPr lang="en-US" dirty="0">
                <a:hlinkClick r:id="rId3"/>
              </a:rPr>
              <a:t>support@champsoftware.com</a:t>
            </a:r>
            <a:r>
              <a:rPr lang="en-US" dirty="0"/>
              <a:t> and state the issue in detail in the email, with the subject line of “Release Testing.”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Plan for Nightingale Notes to be down from the evening of July 21</a:t>
            </a:r>
            <a:r>
              <a:rPr lang="en-US" baseline="30000" dirty="0"/>
              <a:t>st</a:t>
            </a:r>
            <a:r>
              <a:rPr lang="en-US" dirty="0"/>
              <a:t> until approximately 6:00 am on July 22</a:t>
            </a:r>
            <a:r>
              <a:rPr lang="en-US" baseline="30000" dirty="0"/>
              <a:t>nd.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C9C26E0-1FA4-3DF7-09AD-1E49D113800E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Release to Production on </a:t>
            </a:r>
          </a:p>
          <a:p>
            <a:endParaRPr lang="en-US" dirty="0"/>
          </a:p>
          <a:p>
            <a:r>
              <a:rPr lang="en-US" dirty="0"/>
              <a:t>Friday, July 21</a:t>
            </a:r>
            <a:r>
              <a:rPr lang="en-US" baseline="30000" dirty="0"/>
              <a:t>st</a:t>
            </a:r>
            <a:r>
              <a:rPr lang="en-US" dirty="0"/>
              <a:t>, at end of business day</a:t>
            </a:r>
          </a:p>
        </p:txBody>
      </p:sp>
    </p:spTree>
    <p:extLst>
      <p:ext uri="{BB962C8B-B14F-4D97-AF65-F5344CB8AC3E}">
        <p14:creationId xmlns:p14="http://schemas.microsoft.com/office/powerpoint/2010/main" val="20562476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515861-2D43-889A-D8FD-66952ABE98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Release Includes: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E52987-98B5-90D4-7B3D-0596E4F38C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Default Service Assigned to User 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Extended BMI Growth Charts for Obesity 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Historical Vitals - Disable Fields that are Currently Enabled 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Change to Sorting Order in Pathways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MN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IHVE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Users Only - "No change in residence" Option added to Intake Form</a:t>
            </a:r>
          </a:p>
          <a:p>
            <a:pPr marL="342900" indent="-342900"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Gold Package Customers Only - Updates for Custom Forms Feature </a:t>
            </a: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01C076C-0248-CD00-8978-4B3F170F49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July 2023 Release Overview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62739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C25EEE-F6DB-A15D-C117-A0C6656986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Default Service Assigned to User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FE2221-0C8A-D542-C28E-0DF62BD6A55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In Setup &gt; Employee &gt; Employee Information: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A1806F-30CF-88F4-7AB2-233B7ABB998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When creating activity, service </a:t>
            </a:r>
            <a:r>
              <a:rPr lang="en-US" dirty="0" err="1"/>
              <a:t>autofills</a:t>
            </a:r>
            <a:r>
              <a:rPr lang="en-US" dirty="0"/>
              <a:t>: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5AA7F6-6EFC-725F-901D-47EA37BEA7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July 2023 Release Overview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B1C94D1-CE2B-83D5-2223-DE4A16FD9B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103789"/>
            <a:ext cx="5306871" cy="243099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5B9217B-1D18-3140-6B45-4774D0A7F4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0" y="3103789"/>
            <a:ext cx="4991100" cy="255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7934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515861-2D43-889A-D8FD-66952ABE98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Extended BMI Growth Charts for Obesity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E52987-98B5-90D4-7B3D-0596E4F38C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812695" cy="3960813"/>
          </a:xfrm>
        </p:spPr>
        <p:txBody>
          <a:bodyPr>
            <a:normAutofit/>
          </a:bodyPr>
          <a:lstStyle/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 CDC has published information about new extended growth charges for obesity. Following the new guidelines, we have adjusted the BMI to show 88, 99, 99.9 and 99.99 percentile:</a:t>
            </a: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01C076C-0248-CD00-8978-4B3F170F49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July 2023 Release Overview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13A448E-5C85-13A1-B53D-EFFC9E26C1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4519" y="1654024"/>
            <a:ext cx="5191806" cy="4420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1108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0606E44C-D3B9-86F4-40B0-D92901F34D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3185" y="2733524"/>
            <a:ext cx="4509996" cy="363838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2C25EEE-F6DB-A15D-C117-A0C6656986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Historical Vitals: Disable Fields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FE2221-0C8A-D542-C28E-0DF62BD6A55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This field used to show up in Vitals all the time: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A1806F-30CF-88F4-7AB2-233B7ABB998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5AA7F6-6EFC-725F-901D-47EA37BEA7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July 2023 Release Overview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368C004-AB70-BE08-B0CA-A52D5614BA51}"/>
              </a:ext>
            </a:extLst>
          </p:cNvPr>
          <p:cNvSpPr txBox="1"/>
          <p:nvPr/>
        </p:nvSpPr>
        <p:spPr>
          <a:xfrm>
            <a:off x="6318552" y="2094895"/>
            <a:ext cx="443653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It contained several Vitals fields which are no longer captured in Nightingale Notes. These fields were disabled – for informational purposes only. However, some of the fields were enabled, allowing users to enter data. </a:t>
            </a:r>
          </a:p>
          <a:p>
            <a:endParaRPr lang="en-US" dirty="0">
              <a:solidFill>
                <a:schemeClr val="accent2"/>
              </a:solidFill>
            </a:endParaRPr>
          </a:p>
          <a:p>
            <a:r>
              <a:rPr lang="en-US" dirty="0">
                <a:solidFill>
                  <a:schemeClr val="accent2"/>
                </a:solidFill>
              </a:rPr>
              <a:t>We have now changed it, so that the enabled fields are not enabled anymore and only show up for previous activities that had data entered in those fields.</a:t>
            </a:r>
          </a:p>
          <a:p>
            <a:endParaRPr lang="en-US" dirty="0">
              <a:solidFill>
                <a:schemeClr val="accent2"/>
              </a:solidFill>
            </a:endParaRPr>
          </a:p>
          <a:p>
            <a:r>
              <a:rPr lang="en-US" dirty="0">
                <a:solidFill>
                  <a:schemeClr val="accent2"/>
                </a:solidFill>
              </a:rPr>
              <a:t>Otherwise, the tab does not display in any activities.</a:t>
            </a:r>
          </a:p>
        </p:txBody>
      </p:sp>
    </p:spTree>
    <p:extLst>
      <p:ext uri="{BB962C8B-B14F-4D97-AF65-F5344CB8AC3E}">
        <p14:creationId xmlns:p14="http://schemas.microsoft.com/office/powerpoint/2010/main" val="11759906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515861-2D43-889A-D8FD-66952ABE98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Change to Pathway Sorting Order: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E52987-98B5-90D4-7B3D-0596E4F38C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It had come to our attention when creating new pathways, agencies were experiencing random ordering of the pathways within a client record as well as within Setup. It has always been practice that pathways order themselves within a given Omaha System Problem and Category and has not changed. Interventions are now alphabetized within a given Problem and Category. Your guides will, however, remain in whatever order you place them within a given Problem/Category/Intervention.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01C076C-0248-CD00-8978-4B3F170F49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July 2023 Release Overview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91970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515861-2D43-889A-D8FD-66952ABE98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MN </a:t>
            </a:r>
            <a:r>
              <a:rPr lang="en-US" dirty="0" err="1"/>
              <a:t>IHVE</a:t>
            </a:r>
            <a:r>
              <a:rPr lang="en-US" dirty="0"/>
              <a:t> Users Only – </a:t>
            </a:r>
            <a:br>
              <a:rPr lang="en-US" dirty="0"/>
            </a:br>
            <a:r>
              <a:rPr lang="en-US" dirty="0"/>
              <a:t>“No change in residence” Option: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E52987-98B5-90D4-7B3D-0596E4F38C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New Question at bottom of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</a:rPr>
              <a:t>Primary Caregiver Intake Form &gt; Demographic pill.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For existing forms, the question is skipped. 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</a:rPr>
              <a:t>For new visits, it is also skipped until the 6 month demographic update is due, when it becomes required. 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</a:rPr>
              <a:t>When the 6 month update is due, the most existing answer (on or before the current visit date) for each demographic question is copied forward. 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When </a:t>
            </a:r>
            <a:r>
              <a:rPr lang="en-US" sz="20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 6 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month update is not due, 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</a:rPr>
              <a:t>then the form continues to populate “not asked at this visit” as before. 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01C076C-0248-CD00-8978-4B3F170F49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July 2023 Release Overview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C1F5AC3-7179-7881-4CF9-CBE99BB56F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5600" y="4325483"/>
            <a:ext cx="6962775" cy="140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0060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23FE9B-DDDC-A626-06DB-905FE93B23C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Custom Forms Updates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B03F79-AADF-F3EB-D968-5E89BB975083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838200" y="6430362"/>
            <a:ext cx="4114800" cy="365125"/>
          </a:xfrm>
        </p:spPr>
        <p:txBody>
          <a:bodyPr/>
          <a:lstStyle/>
          <a:p>
            <a:r>
              <a:rPr lang="en-US"/>
              <a:t>July 2023 Release Overview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5C7D621-96BE-106A-C8D2-07D90D0A6B0D}"/>
              </a:ext>
            </a:extLst>
          </p:cNvPr>
          <p:cNvSpPr txBox="1"/>
          <p:nvPr/>
        </p:nvSpPr>
        <p:spPr>
          <a:xfrm>
            <a:off x="1524000" y="4146247"/>
            <a:ext cx="45079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3"/>
                </a:solidFill>
              </a:rPr>
              <a:t>Gold Package Customers Only</a:t>
            </a:r>
          </a:p>
        </p:txBody>
      </p:sp>
    </p:spTree>
    <p:extLst>
      <p:ext uri="{BB962C8B-B14F-4D97-AF65-F5344CB8AC3E}">
        <p14:creationId xmlns:p14="http://schemas.microsoft.com/office/powerpoint/2010/main" val="11105081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515861-2D43-889A-D8FD-66952ABE98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Reconcile Demographic and Subscriber Info: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E52987-98B5-90D4-7B3D-0596E4F38C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When data from the Demographic or Subscriber blocks is different from what was previously entered, you can choose to update it, by selecting “Use this value:”</a:t>
            </a: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</a:rPr>
              <a:t>It will then update the client record with the new data, when form is saved.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01C076C-0248-CD00-8978-4B3F170F49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July 2023 Release Overview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460CFD3-E47D-C2A8-90EA-1C2C760EBC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179" y="2981325"/>
            <a:ext cx="7089242" cy="1653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714131"/>
      </p:ext>
    </p:extLst>
  </p:cSld>
  <p:clrMapOvr>
    <a:masterClrMapping/>
  </p:clrMapOvr>
</p:sld>
</file>

<file path=ppt/theme/theme1.xml><?xml version="1.0" encoding="utf-8"?>
<a:theme xmlns:a="http://schemas.openxmlformats.org/drawingml/2006/main" name="Champ Master">
  <a:themeElements>
    <a:clrScheme name="Champ Color Theme">
      <a:dk1>
        <a:srgbClr val="000000"/>
      </a:dk1>
      <a:lt1>
        <a:srgbClr val="FFFFFF"/>
      </a:lt1>
      <a:dk2>
        <a:srgbClr val="304B68"/>
      </a:dk2>
      <a:lt2>
        <a:srgbClr val="E7E6E6"/>
      </a:lt2>
      <a:accent1>
        <a:srgbClr val="304B68"/>
      </a:accent1>
      <a:accent2>
        <a:srgbClr val="6E8FB0"/>
      </a:accent2>
      <a:accent3>
        <a:srgbClr val="E59A49"/>
      </a:accent3>
      <a:accent4>
        <a:srgbClr val="719500"/>
      </a:accent4>
      <a:accent5>
        <a:srgbClr val="B01F28"/>
      </a:accent5>
      <a:accent6>
        <a:srgbClr val="FFBC3E"/>
      </a:accent6>
      <a:hlink>
        <a:srgbClr val="009ABC"/>
      </a:hlink>
      <a:folHlink>
        <a:srgbClr val="6F2B6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ivider and Sidebar">
  <a:themeElements>
    <a:clrScheme name="Champ Color theme">
      <a:dk1>
        <a:srgbClr val="000000"/>
      </a:dk1>
      <a:lt1>
        <a:srgbClr val="FFFFFF"/>
      </a:lt1>
      <a:dk2>
        <a:srgbClr val="304B68"/>
      </a:dk2>
      <a:lt2>
        <a:srgbClr val="E7E6E6"/>
      </a:lt2>
      <a:accent1>
        <a:srgbClr val="304B68"/>
      </a:accent1>
      <a:accent2>
        <a:srgbClr val="6E8FB0"/>
      </a:accent2>
      <a:accent3>
        <a:srgbClr val="E59A49"/>
      </a:accent3>
      <a:accent4>
        <a:srgbClr val="719500"/>
      </a:accent4>
      <a:accent5>
        <a:srgbClr val="009ABC"/>
      </a:accent5>
      <a:accent6>
        <a:srgbClr val="FFBC3E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4394</TotalTime>
  <Words>784</Words>
  <Application>Microsoft Office PowerPoint</Application>
  <PresentationFormat>Widescreen</PresentationFormat>
  <Paragraphs>81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Symbol</vt:lpstr>
      <vt:lpstr>Champ Master</vt:lpstr>
      <vt:lpstr>Divider and Sidebar</vt:lpstr>
      <vt:lpstr>July 2023 Release Overview</vt:lpstr>
      <vt:lpstr>Release Includes:</vt:lpstr>
      <vt:lpstr>Default Service Assigned to User</vt:lpstr>
      <vt:lpstr>Extended BMI Growth Charts for Obesity</vt:lpstr>
      <vt:lpstr>Historical Vitals: Disable Fields</vt:lpstr>
      <vt:lpstr>Change to Pathway Sorting Order:</vt:lpstr>
      <vt:lpstr>MN IHVE Users Only –  “No change in residence” Option:</vt:lpstr>
      <vt:lpstr>Custom Forms Updates</vt:lpstr>
      <vt:lpstr>Reconcile Demographic and Subscriber Info:</vt:lpstr>
      <vt:lpstr>New Processed Forms Tab:</vt:lpstr>
      <vt:lpstr>Subscriber Info Changes:</vt:lpstr>
      <vt:lpstr>Distributing Custom Forms via QR Code:</vt:lpstr>
      <vt:lpstr>Q &amp; A</vt:lpstr>
      <vt:lpstr>Release Dates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Jean Kindem</dc:creator>
  <cp:lastModifiedBy>Kellie Kopischke</cp:lastModifiedBy>
  <cp:revision>19</cp:revision>
  <dcterms:created xsi:type="dcterms:W3CDTF">2021-11-15T03:36:42Z</dcterms:created>
  <dcterms:modified xsi:type="dcterms:W3CDTF">2023-07-17T19:45:21Z</dcterms:modified>
</cp:coreProperties>
</file>